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6" r:id="rId3"/>
  </p:sldIdLst>
  <p:sldSz cx="6858000" cy="9906000" type="A4"/>
  <p:notesSz cx="7102475"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DD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73" autoAdjust="0"/>
    <p:restoredTop sz="94660"/>
  </p:normalViewPr>
  <p:slideViewPr>
    <p:cSldViewPr>
      <p:cViewPr>
        <p:scale>
          <a:sx n="96" d="100"/>
          <a:sy n="96" d="100"/>
        </p:scale>
        <p:origin x="1666" y="-1968"/>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513" cy="512304"/>
          </a:xfrm>
          <a:prstGeom prst="rect">
            <a:avLst/>
          </a:prstGeom>
        </p:spPr>
        <p:txBody>
          <a:bodyPr vert="horz" lIns="94787" tIns="47393" rIns="94787" bIns="47393" rtlCol="0"/>
          <a:lstStyle>
            <a:lvl1pPr algn="l">
              <a:defRPr sz="1200"/>
            </a:lvl1pPr>
          </a:lstStyle>
          <a:p>
            <a:endParaRPr lang="de-DE"/>
          </a:p>
        </p:txBody>
      </p:sp>
      <p:sp>
        <p:nvSpPr>
          <p:cNvPr id="3" name="Datumsplatzhalter 2"/>
          <p:cNvSpPr>
            <a:spLocks noGrp="1"/>
          </p:cNvSpPr>
          <p:nvPr>
            <p:ph type="dt" idx="1"/>
          </p:nvPr>
        </p:nvSpPr>
        <p:spPr>
          <a:xfrm>
            <a:off x="4022304" y="0"/>
            <a:ext cx="3078513" cy="512304"/>
          </a:xfrm>
          <a:prstGeom prst="rect">
            <a:avLst/>
          </a:prstGeom>
        </p:spPr>
        <p:txBody>
          <a:bodyPr vert="horz" lIns="94787" tIns="47393" rIns="94787" bIns="47393" rtlCol="0"/>
          <a:lstStyle>
            <a:lvl1pPr algn="r">
              <a:defRPr sz="1200"/>
            </a:lvl1pPr>
          </a:lstStyle>
          <a:p>
            <a:fld id="{BE761E20-D4B9-4801-AA26-3589C965FEFA}" type="datetimeFigureOut">
              <a:rPr lang="de-DE" smtClean="0"/>
              <a:pPr/>
              <a:t>18.06.2020</a:t>
            </a:fld>
            <a:endParaRPr lang="de-DE"/>
          </a:p>
        </p:txBody>
      </p:sp>
      <p:sp>
        <p:nvSpPr>
          <p:cNvPr id="4" name="Folienbildplatzhalter 3"/>
          <p:cNvSpPr>
            <a:spLocks noGrp="1" noRot="1" noChangeAspect="1"/>
          </p:cNvSpPr>
          <p:nvPr>
            <p:ph type="sldImg" idx="2"/>
          </p:nvPr>
        </p:nvSpPr>
        <p:spPr>
          <a:xfrm>
            <a:off x="2222500" y="768350"/>
            <a:ext cx="2657475" cy="3836988"/>
          </a:xfrm>
          <a:prstGeom prst="rect">
            <a:avLst/>
          </a:prstGeom>
          <a:noFill/>
          <a:ln w="12700">
            <a:solidFill>
              <a:prstClr val="black"/>
            </a:solidFill>
          </a:ln>
        </p:spPr>
        <p:txBody>
          <a:bodyPr vert="horz" lIns="94787" tIns="47393" rIns="94787" bIns="47393" rtlCol="0" anchor="ctr"/>
          <a:lstStyle/>
          <a:p>
            <a:endParaRPr lang="de-DE"/>
          </a:p>
        </p:txBody>
      </p:sp>
      <p:sp>
        <p:nvSpPr>
          <p:cNvPr id="5" name="Notizenplatzhalter 4"/>
          <p:cNvSpPr>
            <a:spLocks noGrp="1"/>
          </p:cNvSpPr>
          <p:nvPr>
            <p:ph type="body" sz="quarter" idx="3"/>
          </p:nvPr>
        </p:nvSpPr>
        <p:spPr>
          <a:xfrm>
            <a:off x="709917" y="4861155"/>
            <a:ext cx="5682643" cy="4605821"/>
          </a:xfrm>
          <a:prstGeom prst="rect">
            <a:avLst/>
          </a:prstGeom>
        </p:spPr>
        <p:txBody>
          <a:bodyPr vert="horz" lIns="94787" tIns="47393" rIns="94787" bIns="47393"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720673"/>
            <a:ext cx="3078513" cy="512303"/>
          </a:xfrm>
          <a:prstGeom prst="rect">
            <a:avLst/>
          </a:prstGeom>
        </p:spPr>
        <p:txBody>
          <a:bodyPr vert="horz" lIns="94787" tIns="47393" rIns="94787" bIns="47393" rtlCol="0" anchor="b"/>
          <a:lstStyle>
            <a:lvl1pPr algn="l">
              <a:defRPr sz="1200"/>
            </a:lvl1pPr>
          </a:lstStyle>
          <a:p>
            <a:endParaRPr lang="de-DE"/>
          </a:p>
        </p:txBody>
      </p:sp>
      <p:sp>
        <p:nvSpPr>
          <p:cNvPr id="7" name="Foliennummernplatzhalter 6"/>
          <p:cNvSpPr>
            <a:spLocks noGrp="1"/>
          </p:cNvSpPr>
          <p:nvPr>
            <p:ph type="sldNum" sz="quarter" idx="5"/>
          </p:nvPr>
        </p:nvSpPr>
        <p:spPr>
          <a:xfrm>
            <a:off x="4022304" y="9720673"/>
            <a:ext cx="3078513" cy="512303"/>
          </a:xfrm>
          <a:prstGeom prst="rect">
            <a:avLst/>
          </a:prstGeom>
        </p:spPr>
        <p:txBody>
          <a:bodyPr vert="horz" lIns="94787" tIns="47393" rIns="94787" bIns="47393" rtlCol="0" anchor="b"/>
          <a:lstStyle>
            <a:lvl1pPr algn="r">
              <a:defRPr sz="1200"/>
            </a:lvl1pPr>
          </a:lstStyle>
          <a:p>
            <a:fld id="{29786CB2-5B90-4CF5-A6C4-BB5CAEC98F29}" type="slidenum">
              <a:rPr lang="de-DE" smtClean="0"/>
              <a:pPr/>
              <a:t>‹Nr.›</a:t>
            </a:fld>
            <a:endParaRPr lang="de-DE"/>
          </a:p>
        </p:txBody>
      </p:sp>
    </p:spTree>
    <p:extLst>
      <p:ext uri="{BB962C8B-B14F-4D97-AF65-F5344CB8AC3E}">
        <p14:creationId xmlns:p14="http://schemas.microsoft.com/office/powerpoint/2010/main" val="3007496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29786CB2-5B90-4CF5-A6C4-BB5CAEC98F29}" type="slidenum">
              <a:rPr lang="de-DE" smtClean="0"/>
              <a:pPr/>
              <a:t>2</a:t>
            </a:fld>
            <a:endParaRPr lang="de-DE"/>
          </a:p>
        </p:txBody>
      </p:sp>
    </p:spTree>
    <p:extLst>
      <p:ext uri="{BB962C8B-B14F-4D97-AF65-F5344CB8AC3E}">
        <p14:creationId xmlns:p14="http://schemas.microsoft.com/office/powerpoint/2010/main" val="1483686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14350" y="3077282"/>
            <a:ext cx="5829300" cy="2123369"/>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3729037" y="573264"/>
            <a:ext cx="1157288" cy="1220822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57175" y="573264"/>
            <a:ext cx="3357563" cy="12208228"/>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41735" y="6365523"/>
            <a:ext cx="5829300" cy="1967442"/>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57175"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2628900"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42900" y="396699"/>
            <a:ext cx="6172200" cy="1651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42900" y="394405"/>
            <a:ext cx="2256235" cy="1678517"/>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344216" y="6934200"/>
            <a:ext cx="4114800" cy="818622"/>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E8E36438-351A-42EA-8238-1BB20CCD7FDE}" type="datetimeFigureOut">
              <a:rPr lang="de-DE" smtClean="0"/>
              <a:pPr/>
              <a:t>18.06.2020</a:t>
            </a:fld>
            <a:endParaRPr lang="de-DE"/>
          </a:p>
        </p:txBody>
      </p:sp>
      <p:sp>
        <p:nvSpPr>
          <p:cNvPr id="5" name="Fußzeilenplatzhalter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98F98EE7-3775-4E34-ADE4-75DB8CEBD883}"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lum bright="47000" contrast="-34000"/>
          </a:blip>
          <a:srcRect/>
          <a:stretch>
            <a:fillRect/>
          </a:stretch>
        </p:blipFill>
        <p:spPr bwMode="auto">
          <a:xfrm>
            <a:off x="-29489" y="0"/>
            <a:ext cx="6957392" cy="10054133"/>
          </a:xfrm>
          <a:prstGeom prst="rect">
            <a:avLst/>
          </a:prstGeom>
          <a:noFill/>
          <a:ln w="9525">
            <a:noFill/>
            <a:miter lim="800000"/>
            <a:headEnd/>
            <a:tailEnd/>
          </a:ln>
        </p:spPr>
      </p:pic>
      <p:sp>
        <p:nvSpPr>
          <p:cNvPr id="8" name="Rectangle 7"/>
          <p:cNvSpPr>
            <a:spLocks noChangeArrowheads="1"/>
          </p:cNvSpPr>
          <p:nvPr/>
        </p:nvSpPr>
        <p:spPr bwMode="auto">
          <a:xfrm>
            <a:off x="692696" y="272479"/>
            <a:ext cx="4824536" cy="9361041"/>
          </a:xfrm>
          <a:prstGeom prst="rect">
            <a:avLst/>
          </a:prstGeom>
          <a:noFill/>
          <a:ln w="9525">
            <a:noFill/>
            <a:miter lim="800000"/>
            <a:headEnd/>
            <a:tailEnd/>
          </a:ln>
        </p:spPr>
        <p:txBody>
          <a:bodyPr/>
          <a:lstStyle/>
          <a:p>
            <a:r>
              <a:rPr lang="en-GB" sz="1750" b="1" dirty="0" smtClean="0"/>
              <a:t>Cross </a:t>
            </a:r>
            <a:r>
              <a:rPr lang="en-GB" sz="1750" b="1" dirty="0"/>
              <a:t>Border </a:t>
            </a:r>
            <a:r>
              <a:rPr lang="en-GB" sz="1750" b="1" dirty="0" smtClean="0"/>
              <a:t>Award de </a:t>
            </a:r>
            <a:r>
              <a:rPr lang="en-GB" sz="1750" b="1" dirty="0" err="1" smtClean="0"/>
              <a:t>l’ARFE</a:t>
            </a:r>
            <a:r>
              <a:rPr lang="en-GB" sz="1750" b="1" dirty="0" smtClean="0"/>
              <a:t> "Sail </a:t>
            </a:r>
            <a:r>
              <a:rPr lang="en-GB" sz="1750" b="1" dirty="0"/>
              <a:t>of </a:t>
            </a:r>
            <a:r>
              <a:rPr lang="en-GB" sz="1750" b="1" dirty="0" err="1"/>
              <a:t>Papenburg</a:t>
            </a:r>
            <a:r>
              <a:rPr lang="en-GB" sz="1750" b="1" dirty="0"/>
              <a:t>"</a:t>
            </a:r>
            <a:endParaRPr lang="de-DE" sz="1750" dirty="0"/>
          </a:p>
          <a:p>
            <a:r>
              <a:rPr lang="en-GB" sz="1050" dirty="0"/>
              <a:t> </a:t>
            </a:r>
            <a:endParaRPr lang="de-DE" sz="1050" dirty="0"/>
          </a:p>
          <a:p>
            <a:r>
              <a:rPr lang="fr-FR" sz="1200" b="1" i="1" dirty="0"/>
              <a:t>Idée générale:</a:t>
            </a:r>
            <a:endParaRPr lang="de-DE" sz="1200" b="1" i="1" dirty="0"/>
          </a:p>
          <a:p>
            <a:r>
              <a:rPr lang="fr-FR" sz="1200" dirty="0"/>
              <a:t> </a:t>
            </a:r>
            <a:endParaRPr lang="de-DE" sz="1200" dirty="0"/>
          </a:p>
          <a:p>
            <a:pPr algn="just"/>
            <a:r>
              <a:rPr lang="fr-FR" sz="1200" dirty="0"/>
              <a:t>Depuis la conférence annuelle et de l'assemblée générale 2002 (</a:t>
            </a:r>
            <a:r>
              <a:rPr lang="fr-FR" sz="1200" dirty="0" err="1"/>
              <a:t>Papenburg</a:t>
            </a:r>
            <a:r>
              <a:rPr lang="fr-FR" sz="1200" dirty="0"/>
              <a:t>/Groningen) de l'Association des régions frontalières européennes (ARFE) la Région Ems Dollart (EDR) attribue le </a:t>
            </a:r>
            <a:r>
              <a:rPr lang="fr-FR" sz="1200" i="1" dirty="0"/>
              <a:t>Cross Border </a:t>
            </a:r>
            <a:r>
              <a:rPr lang="fr-FR" sz="1200" i="1" dirty="0" err="1"/>
              <a:t>Award</a:t>
            </a:r>
            <a:r>
              <a:rPr lang="fr-FR" sz="1200" dirty="0"/>
              <a:t> </a:t>
            </a:r>
            <a:r>
              <a:rPr lang="fr-FR" sz="1200" i="1" dirty="0"/>
              <a:t>de l’ARFE</a:t>
            </a:r>
            <a:r>
              <a:rPr lang="fr-FR" sz="1200" dirty="0"/>
              <a:t> </a:t>
            </a:r>
            <a:r>
              <a:rPr lang="fr-FR" sz="1200" i="1" dirty="0"/>
              <a:t>«</a:t>
            </a:r>
            <a:r>
              <a:rPr lang="fr-FR" sz="1200" i="1" dirty="0" err="1"/>
              <a:t>Sail</a:t>
            </a:r>
            <a:r>
              <a:rPr lang="fr-FR" sz="1200" i="1" dirty="0"/>
              <a:t> of </a:t>
            </a:r>
            <a:r>
              <a:rPr lang="fr-FR" sz="1200" i="1" dirty="0" err="1"/>
              <a:t>Papenburg</a:t>
            </a:r>
            <a:r>
              <a:rPr lang="fr-FR" sz="1200" i="1" dirty="0"/>
              <a:t>»</a:t>
            </a:r>
            <a:r>
              <a:rPr lang="fr-FR" sz="1200" dirty="0"/>
              <a:t>.</a:t>
            </a:r>
            <a:endParaRPr lang="de-DE" sz="1200" dirty="0"/>
          </a:p>
          <a:p>
            <a:pPr algn="just"/>
            <a:r>
              <a:rPr lang="fr-FR" sz="1200" dirty="0" smtClean="0"/>
              <a:t>Des </a:t>
            </a:r>
            <a:r>
              <a:rPr lang="fr-FR" sz="1200" dirty="0"/>
              <a:t>prestations particulières d’une région frontalière ou transfrontalière dans le domaine de la Coopération transfrontalière, par exemple sur les plans culturel, économique, institutionnel, écologique et social sont distinguées.</a:t>
            </a:r>
            <a:endParaRPr lang="de-DE" sz="1200" dirty="0"/>
          </a:p>
          <a:p>
            <a:pPr algn="just"/>
            <a:r>
              <a:rPr lang="fr-FR" sz="1200" dirty="0" smtClean="0"/>
              <a:t>Ce </a:t>
            </a:r>
            <a:r>
              <a:rPr lang="fr-FR" sz="1200" dirty="0"/>
              <a:t>prix est en même temps une reconnaissance et une motivation, car il honore des efforts, des projets et des actions extraordinaires qui ont un caractère de modèle. Il doit également être un stimulant pour les régions frontalières et transfrontalières à contribuer activement à la compréhension mutuelle et à une meilleure cohabitation des peuples européens proches d´une frontière. Par conséquent il s’agit là d’une promotion de l'intégration de l'Europe aux frontières. </a:t>
            </a:r>
            <a:endParaRPr lang="de-DE" sz="1200" dirty="0"/>
          </a:p>
          <a:p>
            <a:pPr algn="just"/>
            <a:r>
              <a:rPr lang="fr-FR" sz="1200" dirty="0" smtClean="0"/>
              <a:t>Le </a:t>
            </a:r>
            <a:r>
              <a:rPr lang="fr-FR" sz="1200" dirty="0"/>
              <a:t>Prix doit certes être considéré comme ayant une valeur idéale ; cependant, dans certains cas exceptionnels, le Prix peut être doté d’une somme d’argent destinée à soutenir aussi financièrement les efforts d’une Région particulière. </a:t>
            </a:r>
            <a:endParaRPr lang="de-DE" sz="1200" dirty="0"/>
          </a:p>
          <a:p>
            <a:r>
              <a:rPr lang="fr-FR" sz="1200" dirty="0"/>
              <a:t> </a:t>
            </a:r>
            <a:endParaRPr lang="de-DE" sz="1200" dirty="0"/>
          </a:p>
          <a:p>
            <a:r>
              <a:rPr lang="fr-FR" sz="1200" b="1" i="1" u="sng" dirty="0"/>
              <a:t>Attribution du prix par l'ARFE</a:t>
            </a:r>
            <a:endParaRPr lang="de-DE" sz="1200" i="1" dirty="0"/>
          </a:p>
          <a:p>
            <a:r>
              <a:rPr lang="fr-FR" sz="1200" dirty="0"/>
              <a:t> </a:t>
            </a:r>
            <a:endParaRPr lang="de-DE" sz="1200" dirty="0"/>
          </a:p>
          <a:p>
            <a:r>
              <a:rPr lang="fr-FR" sz="1200" b="1" i="1" dirty="0"/>
              <a:t>Critères :</a:t>
            </a:r>
            <a:endParaRPr lang="de-DE" sz="1200" i="1" dirty="0"/>
          </a:p>
          <a:p>
            <a:pPr algn="just"/>
            <a:r>
              <a:rPr lang="fr-FR" sz="1200" dirty="0" smtClean="0"/>
              <a:t>Sont </a:t>
            </a:r>
            <a:r>
              <a:rPr lang="fr-FR" sz="1200" dirty="0"/>
              <a:t>récompensées des prestations remarquables faites dans ou par des Régions frontalières ou transfrontalières (unités </a:t>
            </a:r>
            <a:r>
              <a:rPr lang="fr-FR" sz="1200" dirty="0" err="1"/>
              <a:t>subnationales</a:t>
            </a:r>
            <a:r>
              <a:rPr lang="fr-FR" sz="1200" dirty="0"/>
              <a:t>). Ne peuvent être récompensées que des Organisations dont le but est la Coopération de voisinage au long d’une frontière nationale. Parmi elles se trouvent tout particulièrement les Associations transfrontalières institutionnalisées (</a:t>
            </a:r>
            <a:r>
              <a:rPr lang="fr-FR" sz="1200" dirty="0" err="1"/>
              <a:t>Eurorégions</a:t>
            </a:r>
            <a:r>
              <a:rPr lang="fr-FR" sz="1200" dirty="0"/>
              <a:t> ou structures similaires). L’appartenance à l’Union européenne ou à l’ARFE ne constitue pas une condition requise.</a:t>
            </a:r>
            <a:endParaRPr lang="de-DE" sz="1200" dirty="0"/>
          </a:p>
          <a:p>
            <a:pPr algn="just"/>
            <a:r>
              <a:rPr lang="fr-FR" sz="1200" dirty="0" smtClean="0"/>
              <a:t>Il </a:t>
            </a:r>
            <a:r>
              <a:rPr lang="fr-FR" sz="1200" dirty="0"/>
              <a:t>est possible de récompenser des projets transfrontalières (isolés or groupements), mais aussi des mesures, des services ou des efforts (Programmes/Stratégies) dans une région frontalière ou transfrontalière</a:t>
            </a:r>
            <a:endParaRPr lang="de-DE" sz="1200" dirty="0"/>
          </a:p>
          <a:p>
            <a:pPr algn="just"/>
            <a:r>
              <a:rPr lang="fr-FR" sz="1200" dirty="0" smtClean="0"/>
              <a:t>Chaque </a:t>
            </a:r>
            <a:r>
              <a:rPr lang="fr-FR" sz="1200" dirty="0"/>
              <a:t>année, l’ARFE fixe à nouveau les critères particuliers de l’attribution (thème, projet individuel ou Programme/Stratégie, etc.). </a:t>
            </a:r>
            <a:endParaRPr lang="fr-FR" sz="1200" dirty="0" smtClean="0"/>
          </a:p>
          <a:p>
            <a:pPr algn="just"/>
            <a:endParaRPr lang="fr-FR" sz="1200" dirty="0"/>
          </a:p>
          <a:p>
            <a:r>
              <a:rPr lang="fr-FR" sz="1200" dirty="0"/>
              <a:t>Cette année le </a:t>
            </a:r>
            <a:r>
              <a:rPr lang="fr-FR" sz="1200" b="1" dirty="0"/>
              <a:t>thème</a:t>
            </a:r>
            <a:r>
              <a:rPr lang="fr-FR" sz="1200" dirty="0"/>
              <a:t> est</a:t>
            </a:r>
            <a:r>
              <a:rPr lang="fr-FR" sz="1200" dirty="0" smtClean="0"/>
              <a:t>:</a:t>
            </a:r>
          </a:p>
          <a:p>
            <a:endParaRPr lang="en-GB" sz="1200" dirty="0"/>
          </a:p>
          <a:p>
            <a:r>
              <a:rPr lang="fr-FR" sz="1200" b="1" i="1" dirty="0"/>
              <a:t>Covide-19 - Ouverture des frontières fermées. Actions et solutions communes dans les régions frontalières.</a:t>
            </a:r>
            <a:endParaRPr lang="de-DE" sz="1200" dirty="0" smtClean="0"/>
          </a:p>
          <a:p>
            <a:pPr lvl="0"/>
            <a:endParaRPr lang="de-DE" sz="1200" dirty="0"/>
          </a:p>
          <a:p>
            <a:r>
              <a:rPr lang="de-DE" sz="900" baseline="30000" dirty="0" smtClean="0"/>
              <a:t>1</a:t>
            </a:r>
            <a:r>
              <a:rPr lang="de-DE" sz="900" dirty="0" smtClean="0"/>
              <a:t> </a:t>
            </a:r>
            <a:r>
              <a:rPr lang="fr-FR" sz="900" dirty="0"/>
              <a:t>Le Prix (</a:t>
            </a:r>
            <a:r>
              <a:rPr lang="fr-FR" sz="900" dirty="0" err="1"/>
              <a:t>Award</a:t>
            </a:r>
            <a:r>
              <a:rPr lang="fr-FR" sz="900" dirty="0"/>
              <a:t>) ne récompense pas de Projets ou Programmes interrégionaux ou transnationaux</a:t>
            </a:r>
            <a:r>
              <a:rPr lang="fr-FR" sz="900" dirty="0" smtClean="0"/>
              <a:t>.</a:t>
            </a:r>
            <a:endParaRPr lang="de-DE" sz="900" dirty="0"/>
          </a:p>
        </p:txBody>
      </p:sp>
      <p:pic>
        <p:nvPicPr>
          <p:cNvPr id="1028" name="Picture 4"/>
          <p:cNvPicPr>
            <a:picLocks noChangeAspect="1" noChangeArrowheads="1"/>
          </p:cNvPicPr>
          <p:nvPr/>
        </p:nvPicPr>
        <p:blipFill>
          <a:blip r:embed="rId3" cstate="print"/>
          <a:srcRect/>
          <a:stretch>
            <a:fillRect/>
          </a:stretch>
        </p:blipFill>
        <p:spPr bwMode="auto">
          <a:xfrm>
            <a:off x="5531858" y="5514841"/>
            <a:ext cx="1236892" cy="5517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7" descr="DSC_0023"/>
          <p:cNvPicPr>
            <a:picLocks noChangeAspect="1" noChangeArrowheads="1"/>
          </p:cNvPicPr>
          <p:nvPr/>
        </p:nvPicPr>
        <p:blipFill>
          <a:blip r:embed="rId4" cstate="print">
            <a:lum bright="10000"/>
          </a:blip>
          <a:srcRect/>
          <a:stretch>
            <a:fillRect/>
          </a:stretch>
        </p:blipFill>
        <p:spPr bwMode="auto">
          <a:xfrm>
            <a:off x="5575574" y="3551937"/>
            <a:ext cx="1152128" cy="1637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52" name="Picture 4"/>
          <p:cNvPicPr>
            <a:picLocks noChangeAspect="1" noChangeArrowheads="1"/>
          </p:cNvPicPr>
          <p:nvPr/>
        </p:nvPicPr>
        <p:blipFill>
          <a:blip r:embed="rId5" cstate="print"/>
          <a:srcRect/>
          <a:stretch>
            <a:fillRect/>
          </a:stretch>
        </p:blipFill>
        <p:spPr bwMode="auto">
          <a:xfrm>
            <a:off x="5574111" y="500928"/>
            <a:ext cx="1194639" cy="1224136"/>
          </a:xfrm>
          <a:prstGeom prst="roundRect">
            <a:avLst>
              <a:gd name="adj" fmla="val 16667"/>
            </a:avLst>
          </a:prstGeom>
          <a:ln>
            <a:noFill/>
          </a:ln>
          <a:effectLst>
            <a:outerShdw blurRad="76200" dist="38100" dir="7800000" algn="tl" rotWithShape="0">
              <a:srgbClr val="000000">
                <a:alpha val="40000"/>
              </a:srgbClr>
            </a:outerShdw>
            <a:softEdge rad="0"/>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Grafik 5"/>
          <p:cNvPicPr>
            <a:picLocks noChangeAspect="1"/>
          </p:cNvPicPr>
          <p:nvPr/>
        </p:nvPicPr>
        <p:blipFill>
          <a:blip r:embed="rId6"/>
          <a:stretch>
            <a:fillRect/>
          </a:stretch>
        </p:blipFill>
        <p:spPr>
          <a:xfrm>
            <a:off x="5563306" y="2013980"/>
            <a:ext cx="1164396" cy="12490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feld 8"/>
          <p:cNvSpPr txBox="1"/>
          <p:nvPr/>
        </p:nvSpPr>
        <p:spPr>
          <a:xfrm>
            <a:off x="6403666" y="1393453"/>
            <a:ext cx="648072" cy="369332"/>
          </a:xfrm>
          <a:prstGeom prst="rect">
            <a:avLst/>
          </a:prstGeom>
          <a:noFill/>
        </p:spPr>
        <p:txBody>
          <a:bodyPr wrap="square" rtlCol="0">
            <a:spAutoFit/>
          </a:bodyPr>
          <a:lstStyle/>
          <a:p>
            <a:r>
              <a:rPr lang="en-GB" b="1" i="1" dirty="0" smtClean="0">
                <a:latin typeface="Freestyle Script" panose="030804020302050B0404" pitchFamily="66" charset="0"/>
                <a:cs typeface="FreesiaUPC" panose="020B0604020202020204" pitchFamily="34" charset="-34"/>
              </a:rPr>
              <a:t> +6</a:t>
            </a:r>
            <a:endParaRPr lang="de-DE" dirty="0">
              <a:latin typeface="Freestyle Script" panose="030804020302050B0404" pitchFamily="66" charset="0"/>
              <a:cs typeface="FreesiaUPC" panose="020B0604020202020204" pitchFamily="34" charset="-34"/>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47000" contrast="-34000"/>
          </a:blip>
          <a:srcRect/>
          <a:stretch>
            <a:fillRect/>
          </a:stretch>
        </p:blipFill>
        <p:spPr bwMode="auto">
          <a:xfrm>
            <a:off x="0" y="22714"/>
            <a:ext cx="7056784" cy="10197763"/>
          </a:xfrm>
          <a:prstGeom prst="rect">
            <a:avLst/>
          </a:prstGeom>
          <a:noFill/>
          <a:ln w="9525">
            <a:noFill/>
            <a:miter lim="800000"/>
            <a:headEnd/>
            <a:tailEnd/>
          </a:ln>
        </p:spPr>
      </p:pic>
      <p:sp>
        <p:nvSpPr>
          <p:cNvPr id="19" name="Rectangle 7"/>
          <p:cNvSpPr>
            <a:spLocks noChangeArrowheads="1"/>
          </p:cNvSpPr>
          <p:nvPr/>
        </p:nvSpPr>
        <p:spPr bwMode="auto">
          <a:xfrm>
            <a:off x="247688" y="8617624"/>
            <a:ext cx="6480720" cy="1288376"/>
          </a:xfrm>
          <a:prstGeom prst="rect">
            <a:avLst/>
          </a:prstGeom>
          <a:ln>
            <a:headEnd/>
            <a:tailEnd/>
          </a:ln>
          <a:effectLst>
            <a:innerShdw blurRad="63500" dist="50800" dir="13500000">
              <a:prstClr val="black">
                <a:alpha val="50000"/>
              </a:prstClr>
            </a:innerShdw>
          </a:effectLst>
        </p:spPr>
        <p:style>
          <a:lnRef idx="1">
            <a:schemeClr val="accent1"/>
          </a:lnRef>
          <a:fillRef idx="2">
            <a:schemeClr val="accent1"/>
          </a:fillRef>
          <a:effectRef idx="1">
            <a:schemeClr val="accent1"/>
          </a:effectRef>
          <a:fontRef idx="minor">
            <a:schemeClr val="dk1"/>
          </a:fontRef>
        </p:style>
        <p:txBody>
          <a:bodyPr/>
          <a:lstStyle/>
          <a:p>
            <a:r>
              <a:rPr lang="en-GB" sz="2000" b="1" dirty="0"/>
              <a:t>Association </a:t>
            </a:r>
            <a:r>
              <a:rPr lang="en-GB" sz="2000" b="1" dirty="0" smtClean="0"/>
              <a:t>des </a:t>
            </a:r>
            <a:r>
              <a:rPr lang="en-GB" sz="2000" b="1" dirty="0" err="1" smtClean="0"/>
              <a:t>Régions</a:t>
            </a:r>
            <a:r>
              <a:rPr lang="en-GB" sz="2000" b="1" dirty="0" smtClean="0"/>
              <a:t> </a:t>
            </a:r>
            <a:r>
              <a:rPr lang="en-GB" sz="2000" b="1" dirty="0" err="1" smtClean="0"/>
              <a:t>Frontalières</a:t>
            </a:r>
            <a:r>
              <a:rPr lang="en-GB" sz="2000" b="1" dirty="0" smtClean="0"/>
              <a:t> </a:t>
            </a:r>
            <a:r>
              <a:rPr lang="en-GB" sz="2000" b="1" dirty="0" err="1" smtClean="0"/>
              <a:t>Européennes</a:t>
            </a:r>
            <a:r>
              <a:rPr lang="en-GB" sz="2000" b="1" dirty="0" smtClean="0"/>
              <a:t> </a:t>
            </a:r>
            <a:r>
              <a:rPr lang="en-GB" sz="2000" b="1" dirty="0"/>
              <a:t>(</a:t>
            </a:r>
            <a:r>
              <a:rPr lang="en-GB" sz="2000" b="1" dirty="0" smtClean="0"/>
              <a:t>ARFE)</a:t>
            </a:r>
            <a:endParaRPr lang="de-DE" sz="2000" dirty="0"/>
          </a:p>
          <a:p>
            <a:pPr algn="just"/>
            <a:r>
              <a:rPr lang="fr-FR" sz="1200" dirty="0">
                <a:latin typeface="+mj-lt"/>
                <a:cs typeface="Arial" pitchFamily="34" charset="0"/>
              </a:rPr>
              <a:t>L'ARFE a été créée en 1971 par 10 membres fondateurs. </a:t>
            </a:r>
            <a:r>
              <a:rPr lang="fr-FR" sz="1200" dirty="0" smtClean="0">
                <a:latin typeface="+mj-lt"/>
                <a:cs typeface="Arial" pitchFamily="34" charset="0"/>
              </a:rPr>
              <a:t>Elle </a:t>
            </a:r>
            <a:r>
              <a:rPr lang="fr-FR" sz="1200" dirty="0">
                <a:latin typeface="+mj-lt"/>
                <a:cs typeface="Arial" pitchFamily="34" charset="0"/>
              </a:rPr>
              <a:t>agit au bénéfice de toutes les régions frontalières / transfrontalières en Europe. </a:t>
            </a:r>
            <a:r>
              <a:rPr lang="fr-FR" sz="1200" dirty="0" smtClean="0">
                <a:latin typeface="+mj-lt"/>
                <a:cs typeface="Arial" pitchFamily="34" charset="0"/>
              </a:rPr>
              <a:t>L‘ARFE </a:t>
            </a:r>
            <a:r>
              <a:rPr lang="fr-FR" sz="1200" dirty="0">
                <a:latin typeface="+mj-lt"/>
                <a:cs typeface="Arial" pitchFamily="34" charset="0"/>
              </a:rPr>
              <a:t>est la seule association européenne qui s'occupe exclusivement de la coopération transfrontalière et l'un des principaux acteurs de la politique régionale au niveau européen. </a:t>
            </a:r>
            <a:endParaRPr lang="fr-FR" sz="1200" dirty="0" smtClean="0">
              <a:latin typeface="+mj-lt"/>
              <a:cs typeface="Arial" pitchFamily="34" charset="0"/>
            </a:endParaRPr>
          </a:p>
          <a:p>
            <a:pPr algn="just"/>
            <a:r>
              <a:rPr lang="fr-FR" sz="1200" b="1" dirty="0" smtClean="0">
                <a:latin typeface="+mj-lt"/>
                <a:cs typeface="Arial" pitchFamily="34" charset="0"/>
              </a:rPr>
              <a:t>www.aebr.eu</a:t>
            </a:r>
            <a:endParaRPr lang="en-GB" sz="2000" b="1" dirty="0">
              <a:cs typeface="Arial" charset="0"/>
            </a:endParaRPr>
          </a:p>
        </p:txBody>
      </p:sp>
      <p:pic>
        <p:nvPicPr>
          <p:cNvPr id="12" name="Picture 7" descr="DSC_0023"/>
          <p:cNvPicPr>
            <a:picLocks noChangeAspect="1" noChangeArrowheads="1"/>
          </p:cNvPicPr>
          <p:nvPr/>
        </p:nvPicPr>
        <p:blipFill>
          <a:blip r:embed="rId4" cstate="print">
            <a:lum bright="10000"/>
          </a:blip>
          <a:srcRect/>
          <a:stretch>
            <a:fillRect/>
          </a:stretch>
        </p:blipFill>
        <p:spPr bwMode="auto">
          <a:xfrm>
            <a:off x="5240157" y="133058"/>
            <a:ext cx="1013591" cy="1440160"/>
          </a:xfrm>
          <a:prstGeom prst="ellipse">
            <a:avLst/>
          </a:prstGeom>
          <a:ln>
            <a:noFill/>
          </a:ln>
          <a:effectLst>
            <a:softEdge rad="112500"/>
          </a:effectLst>
        </p:spPr>
      </p:pic>
      <p:sp>
        <p:nvSpPr>
          <p:cNvPr id="14" name="Rechteck 13"/>
          <p:cNvSpPr/>
          <p:nvPr/>
        </p:nvSpPr>
        <p:spPr>
          <a:xfrm>
            <a:off x="4524731" y="1377781"/>
            <a:ext cx="2444441" cy="461665"/>
          </a:xfrm>
          <a:prstGeom prst="rect">
            <a:avLst/>
          </a:prstGeom>
          <a:effectLst>
            <a:outerShdw blurRad="50800" dist="114300" dir="3180000" algn="tl" rotWithShape="0">
              <a:prstClr val="black">
                <a:alpha val="40000"/>
              </a:prstClr>
            </a:outerShdw>
          </a:effectLst>
        </p:spPr>
        <p:txBody>
          <a:bodyPr wrap="square">
            <a:spAutoFit/>
          </a:bodyPr>
          <a:lstStyle/>
          <a:p>
            <a:pPr algn="ctr"/>
            <a:r>
              <a:rPr lang="de-DE" sz="1200" b="1" dirty="0" smtClean="0">
                <a:latin typeface="Adobe Heiti Std R" pitchFamily="34" charset="-128"/>
                <a:ea typeface="Adobe Heiti Std R" pitchFamily="34" charset="-128"/>
                <a:cs typeface="Arial" pitchFamily="34" charset="0"/>
              </a:rPr>
              <a:t>Award Winners</a:t>
            </a:r>
          </a:p>
          <a:p>
            <a:pPr algn="ctr"/>
            <a:r>
              <a:rPr lang="de-DE" sz="1200" b="1" dirty="0" smtClean="0">
                <a:latin typeface="Adobe Heiti Std R" pitchFamily="34" charset="-128"/>
                <a:ea typeface="Adobe Heiti Std R" pitchFamily="34" charset="-128"/>
                <a:cs typeface="Arial" pitchFamily="34" charset="0"/>
              </a:rPr>
              <a:t>2002 - 2019</a:t>
            </a:r>
            <a:endParaRPr lang="de-DE" sz="1200" dirty="0">
              <a:solidFill>
                <a:srgbClr val="FF0000"/>
              </a:solidFill>
              <a:latin typeface="Adobe Heiti Std R" pitchFamily="34" charset="-128"/>
              <a:ea typeface="Adobe Heiti Std R" pitchFamily="34" charset="-128"/>
              <a:cs typeface="Arial" pitchFamily="34" charset="0"/>
            </a:endParaRPr>
          </a:p>
        </p:txBody>
      </p:sp>
      <p:sp>
        <p:nvSpPr>
          <p:cNvPr id="3" name="Rechteck 2"/>
          <p:cNvSpPr/>
          <p:nvPr/>
        </p:nvSpPr>
        <p:spPr>
          <a:xfrm>
            <a:off x="247688" y="272480"/>
            <a:ext cx="4405448" cy="8402300"/>
          </a:xfrm>
          <a:prstGeom prst="rect">
            <a:avLst/>
          </a:prstGeom>
        </p:spPr>
        <p:txBody>
          <a:bodyPr wrap="square">
            <a:spAutoFit/>
          </a:bodyPr>
          <a:lstStyle/>
          <a:p>
            <a:pPr algn="just"/>
            <a:r>
              <a:rPr lang="fr-FR" sz="1200" dirty="0"/>
              <a:t>La prestation récompensée doit être à un tel point convaincante qu’une incitation à l’imitation en découle. Ainsi, la faisabilité de la mise en œuvre pratique ailleurs ainsi que le caractère exemplaire doivent en ressortir particulièrement. </a:t>
            </a:r>
            <a:endParaRPr lang="de-DE" sz="1200" dirty="0"/>
          </a:p>
          <a:p>
            <a:pPr algn="just"/>
            <a:r>
              <a:rPr lang="fr-FR" sz="1200" dirty="0" smtClean="0"/>
              <a:t>Les </a:t>
            </a:r>
            <a:r>
              <a:rPr lang="fr-FR" sz="1200" dirty="0"/>
              <a:t>prestations individuelles ou communes innovantes du point de vue de la méthode et remarquables pour leur efficacité devraient retenir plus particulièrement l’attention. </a:t>
            </a:r>
            <a:endParaRPr lang="de-DE" sz="1200" dirty="0"/>
          </a:p>
          <a:p>
            <a:pPr algn="just"/>
            <a:r>
              <a:rPr lang="fr-FR" sz="1200" dirty="0" smtClean="0"/>
              <a:t>Lors </a:t>
            </a:r>
            <a:r>
              <a:rPr lang="fr-FR" sz="1200" dirty="0"/>
              <a:t>de </a:t>
            </a:r>
            <a:r>
              <a:rPr lang="fr-FR" sz="1200" dirty="0" smtClean="0"/>
              <a:t>l’évaluation, </a:t>
            </a:r>
            <a:r>
              <a:rPr lang="fr-FR" sz="1200" dirty="0"/>
              <a:t>la qualité de mesures isolées peut tout autant être reconnue que celle de plusieurs Projets ou d’un Programme/d’une Stratégie pris dans leur ensemble. Sont aussi de même prises en compte les conditions-cadres  régissant la coopération transfrontalière (difficultés particulières etc.) ainsi que son importance suprarégionale ou européenne.  La valeur ajoutée (par ex. transfrontalière, européenne, etc.) est également cruciale.</a:t>
            </a:r>
            <a:endParaRPr lang="de-DE" sz="1200" dirty="0"/>
          </a:p>
          <a:p>
            <a:r>
              <a:rPr lang="fr-FR" sz="1200" b="1" dirty="0"/>
              <a:t> </a:t>
            </a:r>
            <a:endParaRPr lang="de-DE" sz="1200" dirty="0"/>
          </a:p>
          <a:p>
            <a:r>
              <a:rPr lang="fr-FR" sz="1200" b="1" i="1" dirty="0" smtClean="0"/>
              <a:t>Procédure:</a:t>
            </a:r>
            <a:endParaRPr lang="de-DE" sz="1200" i="1" dirty="0"/>
          </a:p>
          <a:p>
            <a:pPr algn="just"/>
            <a:r>
              <a:rPr lang="fr-FR" sz="1200" dirty="0" smtClean="0"/>
              <a:t>Le </a:t>
            </a:r>
            <a:r>
              <a:rPr lang="fr-FR" sz="1200" dirty="0"/>
              <a:t>Comité directeur et le Secrétariat général demandent aux </a:t>
            </a:r>
            <a:r>
              <a:rPr lang="fr-FR" sz="1200" b="1" dirty="0"/>
              <a:t>Régions frontalières et transfrontalières </a:t>
            </a:r>
            <a:r>
              <a:rPr lang="fr-FR" sz="1200" dirty="0"/>
              <a:t>de soumettre les candidatures dans les délais impartis et fixent un thème au Prix de l’année. </a:t>
            </a:r>
            <a:endParaRPr lang="de-DE" sz="1200" dirty="0"/>
          </a:p>
          <a:p>
            <a:pPr algn="just"/>
            <a:r>
              <a:rPr lang="fr-FR" sz="1200" dirty="0"/>
              <a:t>Les mesures/projets pris en considération pour le Prix devraient être conformes à la devise </a:t>
            </a:r>
            <a:r>
              <a:rPr lang="fr-FR" sz="1200" dirty="0" smtClean="0"/>
              <a:t>2020, </a:t>
            </a:r>
            <a:r>
              <a:rPr lang="fr-FR" sz="1200" dirty="0"/>
              <a:t>exécutés en grande partie et leurs impacts devraient être efficaces ou au moins clairement reconnaissables en </a:t>
            </a:r>
            <a:r>
              <a:rPr lang="fr-FR" sz="1200" dirty="0" smtClean="0"/>
              <a:t>2020. </a:t>
            </a:r>
            <a:r>
              <a:rPr lang="fr-FR" sz="1200" dirty="0"/>
              <a:t>Un projet ou une mesure qui a déjà été honoré par le passé ne peut faire l’objet d’une nouvelle distinction.  </a:t>
            </a:r>
            <a:endParaRPr lang="de-DE" sz="1200" dirty="0"/>
          </a:p>
          <a:p>
            <a:r>
              <a:rPr lang="en-GB" sz="1200" dirty="0"/>
              <a:t> </a:t>
            </a:r>
            <a:endParaRPr lang="de-DE" sz="1200" dirty="0"/>
          </a:p>
          <a:p>
            <a:r>
              <a:rPr lang="fr-FR" sz="1200" b="1" i="1" dirty="0" smtClean="0"/>
              <a:t>Évaluation:</a:t>
            </a:r>
            <a:endParaRPr lang="de-DE" sz="1200" i="1" dirty="0"/>
          </a:p>
          <a:p>
            <a:pPr algn="just"/>
            <a:r>
              <a:rPr lang="fr-FR" sz="1200" dirty="0" smtClean="0"/>
              <a:t>Le </a:t>
            </a:r>
            <a:r>
              <a:rPr lang="fr-FR" sz="1200" dirty="0"/>
              <a:t>Comité directeur de l’ARFE décide de l’attribution du </a:t>
            </a:r>
            <a:r>
              <a:rPr lang="fr-FR" sz="1200" i="1" dirty="0"/>
              <a:t>Cross Border </a:t>
            </a:r>
            <a:r>
              <a:rPr lang="fr-FR" sz="1200" i="1" dirty="0" err="1"/>
              <a:t>Award</a:t>
            </a:r>
            <a:r>
              <a:rPr lang="fr-FR" sz="1200" i="1" dirty="0"/>
              <a:t> de l’ARFE</a:t>
            </a:r>
            <a:r>
              <a:rPr lang="fr-FR" sz="1200" dirty="0"/>
              <a:t> à la majorité de ses membres. </a:t>
            </a:r>
            <a:endParaRPr lang="de-DE" sz="1200" dirty="0"/>
          </a:p>
          <a:p>
            <a:pPr algn="just"/>
            <a:r>
              <a:rPr lang="fr-FR" sz="1200" dirty="0" smtClean="0"/>
              <a:t>Un </a:t>
            </a:r>
            <a:r>
              <a:rPr lang="fr-FR" sz="1200" dirty="0"/>
              <a:t>jury indépendant évalue les propositions reçues (schéma d’évaluation ci-joint). Ce jury est nommé par le Comité directeur pour une durée de trois ans. </a:t>
            </a:r>
            <a:endParaRPr lang="de-DE" sz="1200" dirty="0"/>
          </a:p>
          <a:p>
            <a:pPr algn="just"/>
            <a:r>
              <a:rPr lang="fr-FR" sz="1200" dirty="0" smtClean="0"/>
              <a:t>Le </a:t>
            </a:r>
            <a:r>
              <a:rPr lang="fr-FR" sz="1200" dirty="0"/>
              <a:t>jury devrait se composer d’au moins cinq membres. Il présente les propositions évaluées au Comité directeur qui se charge de la sélection définitive du Lauréat. </a:t>
            </a:r>
            <a:endParaRPr lang="de-DE" sz="1200" dirty="0"/>
          </a:p>
          <a:p>
            <a:r>
              <a:rPr lang="fr-FR" sz="1200" dirty="0"/>
              <a:t> </a:t>
            </a:r>
            <a:endParaRPr lang="de-DE" sz="1200" dirty="0"/>
          </a:p>
          <a:p>
            <a:r>
              <a:rPr lang="fr-FR" sz="1200" b="1" i="1" dirty="0"/>
              <a:t>Attribution :</a:t>
            </a:r>
            <a:endParaRPr lang="de-DE" sz="1200" i="1" dirty="0"/>
          </a:p>
          <a:p>
            <a:r>
              <a:rPr lang="fr-FR" sz="1200" dirty="0" smtClean="0"/>
              <a:t>Le </a:t>
            </a:r>
            <a:r>
              <a:rPr lang="fr-FR" sz="1200" dirty="0"/>
              <a:t>Lauréat reçoit un </a:t>
            </a:r>
            <a:r>
              <a:rPr lang="fr-FR" sz="1200" i="1" dirty="0" err="1"/>
              <a:t>Award</a:t>
            </a:r>
            <a:r>
              <a:rPr lang="fr-FR" sz="1200" dirty="0"/>
              <a:t> «</a:t>
            </a:r>
            <a:r>
              <a:rPr lang="fr-FR" sz="1200" dirty="0" err="1"/>
              <a:t>Sail</a:t>
            </a:r>
            <a:r>
              <a:rPr lang="fr-FR" sz="1200" dirty="0"/>
              <a:t> of </a:t>
            </a:r>
            <a:r>
              <a:rPr lang="fr-FR" sz="1200" dirty="0" err="1"/>
              <a:t>Papenburg</a:t>
            </a:r>
            <a:r>
              <a:rPr lang="fr-FR" sz="1200" dirty="0"/>
              <a:t>».</a:t>
            </a:r>
            <a:endParaRPr lang="de-DE" sz="1200" dirty="0"/>
          </a:p>
          <a:p>
            <a:pPr algn="just"/>
            <a:r>
              <a:rPr lang="fr-FR" sz="1200" dirty="0" smtClean="0"/>
              <a:t>Le </a:t>
            </a:r>
            <a:r>
              <a:rPr lang="fr-FR" sz="1200" dirty="0"/>
              <a:t>prix est attribué en règle générale pendant la Conférence annuelle et l’Assemblée générale de l’ARFE.</a:t>
            </a:r>
            <a:endParaRPr lang="de-DE" sz="1200" dirty="0"/>
          </a:p>
          <a:p>
            <a:pPr algn="just"/>
            <a:r>
              <a:rPr lang="fr-FR" sz="1200" dirty="0"/>
              <a:t>Le Lauréat est informé de sa récompense avant la Conférence annuelle et l’Assemblée générale.</a:t>
            </a:r>
            <a:endParaRPr lang="de-DE" sz="1200" dirty="0"/>
          </a:p>
          <a:p>
            <a:pPr algn="r"/>
            <a:r>
              <a:rPr lang="fr-FR" sz="1200" dirty="0"/>
              <a:t> </a:t>
            </a:r>
            <a:r>
              <a:rPr lang="en-GB" sz="1200" dirty="0" smtClean="0"/>
              <a:t>(2020)</a:t>
            </a:r>
            <a:endParaRPr lang="de-DE" sz="1200" dirty="0"/>
          </a:p>
          <a:p>
            <a:r>
              <a:rPr lang="en-GB" sz="1200" dirty="0"/>
              <a:t> </a:t>
            </a:r>
            <a:endParaRPr lang="de-DE" sz="1200" dirty="0"/>
          </a:p>
          <a:p>
            <a:pPr algn="just">
              <a:spcAft>
                <a:spcPts val="0"/>
              </a:spcAft>
            </a:pPr>
            <a:endParaRPr lang="de-DE" sz="1200" dirty="0">
              <a:effectLst/>
              <a:latin typeface="+mj-lt"/>
              <a:ea typeface="Times New Roman" panose="02020603050405020304" pitchFamily="18" charset="0"/>
              <a:cs typeface="Times New Roman" panose="02020603050405020304" pitchFamily="18" charset="0"/>
            </a:endParaRPr>
          </a:p>
        </p:txBody>
      </p:sp>
      <p:sp>
        <p:nvSpPr>
          <p:cNvPr id="29" name="Rectangle 7"/>
          <p:cNvSpPr>
            <a:spLocks noChangeArrowheads="1"/>
          </p:cNvSpPr>
          <p:nvPr/>
        </p:nvSpPr>
        <p:spPr bwMode="auto">
          <a:xfrm>
            <a:off x="4571917" y="1829334"/>
            <a:ext cx="2304256" cy="5231437"/>
          </a:xfrm>
          <a:prstGeom prst="rect">
            <a:avLst/>
          </a:prstGeom>
          <a:noFill/>
          <a:ln w="9525">
            <a:noFill/>
            <a:miter lim="800000"/>
            <a:headEnd/>
            <a:tailEnd/>
          </a:ln>
        </p:spPr>
        <p:txBody>
          <a:bodyPr/>
          <a:lstStyle/>
          <a:p>
            <a:r>
              <a:rPr lang="en-GB" sz="900" b="1" dirty="0" smtClean="0">
                <a:latin typeface="Arial" pitchFamily="34" charset="0"/>
                <a:cs typeface="Arial" pitchFamily="34" charset="0"/>
              </a:rPr>
              <a:t>2002: </a:t>
            </a:r>
            <a:r>
              <a:rPr lang="en-GB" sz="900" dirty="0" smtClean="0">
                <a:latin typeface="Arial" pitchFamily="34" charset="0"/>
                <a:cs typeface="Arial" pitchFamily="34" charset="0"/>
              </a:rPr>
              <a:t>EUROREGION </a:t>
            </a:r>
            <a:r>
              <a:rPr lang="en-GB" sz="900" dirty="0">
                <a:latin typeface="Arial" pitchFamily="34" charset="0"/>
                <a:cs typeface="Arial" pitchFamily="34" charset="0"/>
              </a:rPr>
              <a:t>LOWER DANUBE (MD/RO/UA)</a:t>
            </a:r>
            <a:endParaRPr lang="de-DE" sz="900" dirty="0">
              <a:latin typeface="Arial" pitchFamily="34" charset="0"/>
              <a:cs typeface="Arial" pitchFamily="34" charset="0"/>
            </a:endParaRPr>
          </a:p>
          <a:p>
            <a:r>
              <a:rPr lang="en-GB" sz="900" b="1" dirty="0" smtClean="0">
                <a:latin typeface="Arial" pitchFamily="34" charset="0"/>
                <a:cs typeface="Arial" pitchFamily="34" charset="0"/>
              </a:rPr>
              <a:t>2003: </a:t>
            </a:r>
            <a:r>
              <a:rPr lang="en-GB" sz="900" dirty="0" smtClean="0">
                <a:latin typeface="Arial" pitchFamily="34" charset="0"/>
                <a:cs typeface="Arial" pitchFamily="34" charset="0"/>
              </a:rPr>
              <a:t>EUREGIO STEIERMARK-</a:t>
            </a:r>
            <a:br>
              <a:rPr lang="en-GB" sz="900" dirty="0" smtClean="0">
                <a:latin typeface="Arial" pitchFamily="34" charset="0"/>
                <a:cs typeface="Arial" pitchFamily="34" charset="0"/>
              </a:rPr>
            </a:br>
            <a:r>
              <a:rPr lang="en-GB" sz="900" dirty="0" smtClean="0">
                <a:latin typeface="Arial" pitchFamily="34" charset="0"/>
                <a:cs typeface="Arial" pitchFamily="34" charset="0"/>
              </a:rPr>
              <a:t>NORTH-EAST-SLOVENIA </a:t>
            </a:r>
            <a:r>
              <a:rPr lang="en-GB" sz="900" dirty="0">
                <a:latin typeface="Arial" pitchFamily="34" charset="0"/>
                <a:cs typeface="Arial" pitchFamily="34" charset="0"/>
              </a:rPr>
              <a:t>(</a:t>
            </a:r>
            <a:r>
              <a:rPr lang="en-GB" sz="900" dirty="0" smtClean="0">
                <a:latin typeface="Arial" pitchFamily="34" charset="0"/>
                <a:cs typeface="Arial" pitchFamily="34" charset="0"/>
              </a:rPr>
              <a:t>AT/SLO)</a:t>
            </a:r>
            <a:r>
              <a:rPr lang="de-DE" sz="900" dirty="0" smtClean="0">
                <a:latin typeface="Arial" pitchFamily="34" charset="0"/>
                <a:cs typeface="Arial" pitchFamily="34" charset="0"/>
              </a:rPr>
              <a:t/>
            </a:r>
            <a:br>
              <a:rPr lang="de-DE" sz="900" dirty="0" smtClean="0">
                <a:latin typeface="Arial" pitchFamily="34" charset="0"/>
                <a:cs typeface="Arial" pitchFamily="34" charset="0"/>
              </a:rPr>
            </a:br>
            <a:r>
              <a:rPr lang="en-GB" sz="900" b="1" dirty="0" smtClean="0">
                <a:latin typeface="Arial" pitchFamily="34" charset="0"/>
                <a:cs typeface="Arial" pitchFamily="34" charset="0"/>
              </a:rPr>
              <a:t>2004: </a:t>
            </a:r>
            <a:r>
              <a:rPr lang="en-GB" sz="900" dirty="0" smtClean="0">
                <a:latin typeface="Arial" pitchFamily="34" charset="0"/>
                <a:cs typeface="Arial" pitchFamily="34" charset="0"/>
              </a:rPr>
              <a:t>EUREGIO </a:t>
            </a:r>
            <a:r>
              <a:rPr lang="en-GB" sz="900" dirty="0">
                <a:latin typeface="Arial" pitchFamily="34" charset="0"/>
                <a:cs typeface="Arial" pitchFamily="34" charset="0"/>
              </a:rPr>
              <a:t>(DE/NL)</a:t>
            </a:r>
            <a:endParaRPr lang="de-DE" sz="900" dirty="0">
              <a:latin typeface="Arial" pitchFamily="34" charset="0"/>
              <a:cs typeface="Arial" pitchFamily="34" charset="0"/>
            </a:endParaRPr>
          </a:p>
          <a:p>
            <a:r>
              <a:rPr lang="en-GB" sz="900" b="1" dirty="0" smtClean="0">
                <a:latin typeface="Arial" pitchFamily="34" charset="0"/>
                <a:cs typeface="Arial" pitchFamily="34" charset="0"/>
              </a:rPr>
              <a:t>2005: </a:t>
            </a:r>
            <a:r>
              <a:rPr lang="en-GB" sz="900" dirty="0" smtClean="0">
                <a:latin typeface="Arial" pitchFamily="34" charset="0"/>
                <a:cs typeface="Arial" pitchFamily="34" charset="0"/>
              </a:rPr>
              <a:t>IRISH CENTRAL BORDER AREA NETWORK (ICBAN) </a:t>
            </a:r>
            <a:r>
              <a:rPr lang="en-GB" sz="900" dirty="0">
                <a:latin typeface="Arial" pitchFamily="34" charset="0"/>
                <a:cs typeface="Arial" pitchFamily="34" charset="0"/>
              </a:rPr>
              <a:t>(IE/GB)</a:t>
            </a:r>
            <a:endParaRPr lang="de-DE" sz="900" dirty="0">
              <a:latin typeface="Arial" pitchFamily="34" charset="0"/>
              <a:cs typeface="Arial" pitchFamily="34" charset="0"/>
            </a:endParaRPr>
          </a:p>
          <a:p>
            <a:r>
              <a:rPr lang="it-IT" sz="900" b="1" dirty="0" smtClean="0">
                <a:latin typeface="Arial" pitchFamily="34" charset="0"/>
                <a:cs typeface="Arial" pitchFamily="34" charset="0"/>
              </a:rPr>
              <a:t>2006:</a:t>
            </a:r>
            <a:r>
              <a:rPr lang="it-IT" sz="900" dirty="0" smtClean="0">
                <a:latin typeface="Arial" pitchFamily="34" charset="0"/>
                <a:cs typeface="Arial" pitchFamily="34" charset="0"/>
              </a:rPr>
              <a:t> AUTONOMOUS </a:t>
            </a:r>
            <a:r>
              <a:rPr lang="it-IT" sz="900" dirty="0">
                <a:latin typeface="Arial" pitchFamily="34" charset="0"/>
                <a:cs typeface="Arial" pitchFamily="34" charset="0"/>
              </a:rPr>
              <a:t>REGION FRIULI VENEZIA GIULIA (I</a:t>
            </a:r>
            <a:r>
              <a:rPr lang="it-IT" sz="900" dirty="0" smtClean="0">
                <a:latin typeface="Arial" pitchFamily="34" charset="0"/>
                <a:cs typeface="Arial" pitchFamily="34" charset="0"/>
              </a:rPr>
              <a:t>)</a:t>
            </a:r>
            <a:br>
              <a:rPr lang="it-IT" sz="900" dirty="0" smtClean="0">
                <a:latin typeface="Arial" pitchFamily="34" charset="0"/>
                <a:cs typeface="Arial" pitchFamily="34" charset="0"/>
              </a:rPr>
            </a:br>
            <a:r>
              <a:rPr lang="nl-NL" sz="900" b="1" dirty="0" smtClean="0">
                <a:latin typeface="Arial" pitchFamily="34" charset="0"/>
                <a:cs typeface="Arial" pitchFamily="34" charset="0"/>
              </a:rPr>
              <a:t>2007:</a:t>
            </a:r>
            <a:r>
              <a:rPr lang="nl-NL" sz="900" dirty="0" smtClean="0">
                <a:latin typeface="Arial" pitchFamily="34" charset="0"/>
                <a:cs typeface="Arial" pitchFamily="34" charset="0"/>
              </a:rPr>
              <a:t> EUREGIO RHINE WAAL (DE/NL)</a:t>
            </a:r>
            <a:br>
              <a:rPr lang="nl-NL" sz="900" dirty="0" smtClean="0">
                <a:latin typeface="Arial" pitchFamily="34" charset="0"/>
                <a:cs typeface="Arial" pitchFamily="34" charset="0"/>
              </a:rPr>
            </a:br>
            <a:r>
              <a:rPr lang="es-ES" sz="900" b="1" dirty="0" smtClean="0">
                <a:latin typeface="Arial" pitchFamily="34" charset="0"/>
                <a:cs typeface="Arial" pitchFamily="34" charset="0"/>
              </a:rPr>
              <a:t>2008:</a:t>
            </a:r>
            <a:r>
              <a:rPr lang="es-ES" sz="900" dirty="0" smtClean="0">
                <a:latin typeface="Arial" pitchFamily="34" charset="0"/>
                <a:cs typeface="Arial" pitchFamily="34" charset="0"/>
              </a:rPr>
              <a:t> Two first prizes:</a:t>
            </a:r>
            <a:br>
              <a:rPr lang="es-ES" sz="900" dirty="0" smtClean="0">
                <a:latin typeface="Arial" pitchFamily="34" charset="0"/>
                <a:cs typeface="Arial" pitchFamily="34" charset="0"/>
              </a:rPr>
            </a:br>
            <a:r>
              <a:rPr lang="es-ES" sz="900" dirty="0" smtClean="0">
                <a:latin typeface="Arial" pitchFamily="34" charset="0"/>
                <a:cs typeface="Arial" pitchFamily="34" charset="0"/>
              </a:rPr>
              <a:t>UPPER RHINE REGION (CH/FR/DE) &amp;</a:t>
            </a:r>
            <a:endParaRPr lang="de-DE" sz="900" dirty="0" smtClean="0">
              <a:latin typeface="Arial" pitchFamily="34" charset="0"/>
              <a:cs typeface="Arial" pitchFamily="34" charset="0"/>
            </a:endParaRPr>
          </a:p>
          <a:p>
            <a:r>
              <a:rPr lang="es-ES" sz="900" dirty="0" smtClean="0">
                <a:latin typeface="Arial" pitchFamily="34" charset="0"/>
                <a:cs typeface="Arial" pitchFamily="34" charset="0"/>
              </a:rPr>
              <a:t>EUROREGION GALICIA-NORTE DE PORTUGAL (ES/PT)</a:t>
            </a:r>
          </a:p>
          <a:p>
            <a:r>
              <a:rPr lang="en-GB" sz="900" b="1" dirty="0" smtClean="0">
                <a:latin typeface="Arial" pitchFamily="34" charset="0"/>
                <a:cs typeface="Arial" pitchFamily="34" charset="0"/>
              </a:rPr>
              <a:t>2009:</a:t>
            </a:r>
            <a:r>
              <a:rPr lang="en-GB" sz="900" dirty="0" smtClean="0">
                <a:latin typeface="Arial" pitchFamily="34" charset="0"/>
                <a:cs typeface="Arial" pitchFamily="34" charset="0"/>
              </a:rPr>
              <a:t> EUREGIO SCHELDEMOND (BE/NL) &amp;</a:t>
            </a:r>
            <a:endParaRPr lang="de-DE" sz="900" dirty="0" smtClean="0">
              <a:latin typeface="Arial" pitchFamily="34" charset="0"/>
              <a:cs typeface="Arial" pitchFamily="34" charset="0"/>
            </a:endParaRPr>
          </a:p>
          <a:p>
            <a:r>
              <a:rPr lang="en-GB" sz="900" i="1" dirty="0" smtClean="0">
                <a:latin typeface="Arial" pitchFamily="34" charset="0"/>
                <a:cs typeface="Arial" pitchFamily="34" charset="0"/>
              </a:rPr>
              <a:t>Special Award: EUROREGIO LVIV (PL/HU)</a:t>
            </a:r>
          </a:p>
          <a:p>
            <a:r>
              <a:rPr lang="de-DE" sz="900" b="1" dirty="0">
                <a:latin typeface="Arial" pitchFamily="34" charset="0"/>
                <a:cs typeface="Arial" pitchFamily="34" charset="0"/>
              </a:rPr>
              <a:t>2010:</a:t>
            </a:r>
            <a:r>
              <a:rPr lang="de-DE" sz="900" dirty="0">
                <a:latin typeface="Arial" pitchFamily="34" charset="0"/>
                <a:cs typeface="Arial" pitchFamily="34" charset="0"/>
              </a:rPr>
              <a:t> EUROREGION NESTOS-MESTA (GR/BG) &amp;</a:t>
            </a:r>
          </a:p>
          <a:p>
            <a:r>
              <a:rPr lang="en-GB" sz="900" i="1" dirty="0">
                <a:latin typeface="Arial" pitchFamily="34" charset="0"/>
                <a:cs typeface="Arial" pitchFamily="34" charset="0"/>
              </a:rPr>
              <a:t>Special Award: ÖRESUND COMITTEE (DK/SE)</a:t>
            </a:r>
          </a:p>
          <a:p>
            <a:r>
              <a:rPr lang="it-IT" sz="900" b="1" dirty="0">
                <a:latin typeface="Arial" panose="020B0604020202020204" pitchFamily="34" charset="0"/>
                <a:cs typeface="Arial" panose="020B0604020202020204" pitchFamily="34" charset="0"/>
              </a:rPr>
              <a:t>2011: </a:t>
            </a:r>
            <a:r>
              <a:rPr lang="it-IT" sz="900" dirty="0">
                <a:latin typeface="Arial" pitchFamily="34" charset="0"/>
                <a:cs typeface="Arial" pitchFamily="34" charset="0"/>
              </a:rPr>
              <a:t>ÖRESUND COMMITTEE (DK/SE)  &amp;</a:t>
            </a:r>
            <a:br>
              <a:rPr lang="it-IT" sz="900" dirty="0">
                <a:latin typeface="Arial" pitchFamily="34" charset="0"/>
                <a:cs typeface="Arial" pitchFamily="34" charset="0"/>
              </a:rPr>
            </a:br>
            <a:r>
              <a:rPr lang="it-IT" sz="900" i="1" dirty="0">
                <a:latin typeface="Arial" pitchFamily="34" charset="0"/>
                <a:cs typeface="Arial" pitchFamily="34" charset="0"/>
              </a:rPr>
              <a:t>Special Award: EUROREGION </a:t>
            </a:r>
            <a:r>
              <a:rPr lang="it-IT" sz="900" i="1" dirty="0" smtClean="0">
                <a:latin typeface="Arial" pitchFamily="34" charset="0"/>
                <a:cs typeface="Arial" pitchFamily="34" charset="0"/>
              </a:rPr>
              <a:t>SPREE-NEISSE-BOBER </a:t>
            </a:r>
            <a:r>
              <a:rPr lang="it-IT" sz="900" i="1" dirty="0">
                <a:latin typeface="Arial" pitchFamily="34" charset="0"/>
                <a:cs typeface="Arial" pitchFamily="34" charset="0"/>
              </a:rPr>
              <a:t>(DE/PL)  </a:t>
            </a:r>
          </a:p>
          <a:p>
            <a:r>
              <a:rPr lang="it-IT" sz="900" b="1" dirty="0">
                <a:latin typeface="Arial" pitchFamily="34" charset="0"/>
                <a:cs typeface="Arial" pitchFamily="34" charset="0"/>
              </a:rPr>
              <a:t>2012: </a:t>
            </a:r>
            <a:r>
              <a:rPr lang="it-IT" sz="900" dirty="0" err="1">
                <a:latin typeface="Arial" pitchFamily="34" charset="0"/>
                <a:cs typeface="Arial" pitchFamily="34" charset="0"/>
              </a:rPr>
              <a:t>Two</a:t>
            </a:r>
            <a:r>
              <a:rPr lang="it-IT" sz="900" dirty="0">
                <a:latin typeface="Arial" pitchFamily="34" charset="0"/>
                <a:cs typeface="Arial" pitchFamily="34" charset="0"/>
              </a:rPr>
              <a:t> first </a:t>
            </a:r>
            <a:r>
              <a:rPr lang="it-IT" sz="900" dirty="0" err="1">
                <a:latin typeface="Arial" pitchFamily="34" charset="0"/>
                <a:cs typeface="Arial" pitchFamily="34" charset="0"/>
              </a:rPr>
              <a:t>prizes</a:t>
            </a:r>
            <a:r>
              <a:rPr lang="it-IT" sz="900" dirty="0">
                <a:latin typeface="Arial" pitchFamily="34" charset="0"/>
                <a:cs typeface="Arial" pitchFamily="34" charset="0"/>
              </a:rPr>
              <a:t>:</a:t>
            </a:r>
            <a:r>
              <a:rPr lang="it-IT" sz="900" b="1" dirty="0">
                <a:latin typeface="Arial" pitchFamily="34" charset="0"/>
                <a:cs typeface="Arial" pitchFamily="34" charset="0"/>
              </a:rPr>
              <a:t/>
            </a:r>
            <a:br>
              <a:rPr lang="it-IT" sz="900" b="1" dirty="0">
                <a:latin typeface="Arial" pitchFamily="34" charset="0"/>
                <a:cs typeface="Arial" pitchFamily="34" charset="0"/>
              </a:rPr>
            </a:br>
            <a:r>
              <a:rPr lang="nl-NL" sz="900" dirty="0">
                <a:latin typeface="Arial" pitchFamily="34" charset="0"/>
                <a:cs typeface="Arial" pitchFamily="34" charset="0"/>
              </a:rPr>
              <a:t>EURO REGIÓN GALICIA – NORTE DE PORTUGAL (ES/PT) &amp; </a:t>
            </a:r>
            <a:br>
              <a:rPr lang="nl-NL" sz="900" dirty="0">
                <a:latin typeface="Arial" pitchFamily="34" charset="0"/>
                <a:cs typeface="Arial" pitchFamily="34" charset="0"/>
              </a:rPr>
            </a:br>
            <a:r>
              <a:rPr lang="nl-NL" sz="900" dirty="0">
                <a:latin typeface="Arial" pitchFamily="34" charset="0"/>
                <a:cs typeface="Arial" pitchFamily="34" charset="0"/>
              </a:rPr>
              <a:t>UPPER AUSTRIA/MÜHLVIERTEL-</a:t>
            </a:r>
            <a:br>
              <a:rPr lang="nl-NL" sz="900" dirty="0">
                <a:latin typeface="Arial" pitchFamily="34" charset="0"/>
                <a:cs typeface="Arial" pitchFamily="34" charset="0"/>
              </a:rPr>
            </a:br>
            <a:r>
              <a:rPr lang="nl-NL" sz="900" dirty="0">
                <a:latin typeface="Arial" pitchFamily="34" charset="0"/>
                <a:cs typeface="Arial" pitchFamily="34" charset="0"/>
              </a:rPr>
              <a:t>SOUTH BOHEMIA (AT/CZ)</a:t>
            </a:r>
            <a:br>
              <a:rPr lang="nl-NL" sz="900" dirty="0">
                <a:latin typeface="Arial" pitchFamily="34" charset="0"/>
                <a:cs typeface="Arial" pitchFamily="34" charset="0"/>
              </a:rPr>
            </a:br>
            <a:r>
              <a:rPr lang="nl-NL" sz="900" b="1" dirty="0">
                <a:latin typeface="Arial" pitchFamily="34" charset="0"/>
                <a:cs typeface="Arial" pitchFamily="34" charset="0"/>
              </a:rPr>
              <a:t>2013: </a:t>
            </a:r>
            <a:r>
              <a:rPr lang="de-DE" sz="900" dirty="0">
                <a:latin typeface="Arial" pitchFamily="34" charset="0"/>
                <a:cs typeface="Arial" pitchFamily="34" charset="0"/>
              </a:rPr>
              <a:t>LOWER AUSTRIA – BURGENLAND - BRATISLAVA</a:t>
            </a:r>
            <a:r>
              <a:rPr lang="de-DE" sz="900" dirty="0"/>
              <a:t> </a:t>
            </a:r>
            <a:r>
              <a:rPr lang="de-DE" sz="900" dirty="0">
                <a:latin typeface="Arial" pitchFamily="34" charset="0"/>
                <a:cs typeface="Arial" pitchFamily="34" charset="0"/>
              </a:rPr>
              <a:t>(AT/SK)</a:t>
            </a:r>
          </a:p>
          <a:p>
            <a:r>
              <a:rPr lang="de-DE" sz="900" b="1" dirty="0">
                <a:latin typeface="Arial" pitchFamily="34" charset="0"/>
                <a:cs typeface="Arial" pitchFamily="34" charset="0"/>
              </a:rPr>
              <a:t>2014: </a:t>
            </a:r>
            <a:r>
              <a:rPr lang="de-DE" sz="900" dirty="0">
                <a:latin typeface="Arial" pitchFamily="34" charset="0"/>
                <a:cs typeface="Arial" pitchFamily="34" charset="0"/>
              </a:rPr>
              <a:t>EUREGIO MEUSE-RHINE (NL/BE/DE)</a:t>
            </a:r>
          </a:p>
          <a:p>
            <a:r>
              <a:rPr lang="de-DE" sz="900" b="1" dirty="0">
                <a:latin typeface="Arial" pitchFamily="34" charset="0"/>
                <a:cs typeface="Arial" pitchFamily="34" charset="0"/>
              </a:rPr>
              <a:t>2015: </a:t>
            </a:r>
            <a:r>
              <a:rPr lang="de-DE" sz="900" dirty="0">
                <a:latin typeface="Arial" pitchFamily="34" charset="0"/>
                <a:cs typeface="Arial" pitchFamily="34" charset="0"/>
              </a:rPr>
              <a:t>NORTH WEST REGION CROSS BORDER GROUP (IE/GB)</a:t>
            </a:r>
          </a:p>
          <a:p>
            <a:r>
              <a:rPr lang="de-DE" sz="900" b="1" dirty="0">
                <a:latin typeface="Arial" pitchFamily="34" charset="0"/>
                <a:cs typeface="Arial" pitchFamily="34" charset="0"/>
              </a:rPr>
              <a:t>2016:</a:t>
            </a:r>
            <a:r>
              <a:rPr lang="de-DE" sz="900" dirty="0">
                <a:latin typeface="Arial" pitchFamily="34" charset="0"/>
                <a:cs typeface="Arial" pitchFamily="34" charset="0"/>
              </a:rPr>
              <a:t> KVARKEN REGION (FI/SE) &amp; </a:t>
            </a:r>
          </a:p>
          <a:p>
            <a:r>
              <a:rPr lang="it-IT" sz="900" i="1" dirty="0">
                <a:latin typeface="Arial" pitchFamily="34" charset="0"/>
                <a:cs typeface="Arial" pitchFamily="34" charset="0"/>
              </a:rPr>
              <a:t>Special Award: EGTC AQUITAINE-EUSKADI (FR/ES</a:t>
            </a:r>
            <a:r>
              <a:rPr lang="it-IT" sz="900" i="1" dirty="0" smtClean="0">
                <a:latin typeface="Arial" pitchFamily="34" charset="0"/>
                <a:cs typeface="Arial" pitchFamily="34" charset="0"/>
              </a:rPr>
              <a:t>)</a:t>
            </a:r>
          </a:p>
          <a:p>
            <a:r>
              <a:rPr lang="it-IT" sz="900" b="1" dirty="0">
                <a:latin typeface="Arial" panose="020B0604020202020204" pitchFamily="34" charset="0"/>
                <a:cs typeface="Arial" panose="020B0604020202020204" pitchFamily="34" charset="0"/>
              </a:rPr>
              <a:t>2017</a:t>
            </a:r>
            <a:r>
              <a:rPr lang="it-IT" sz="900" dirty="0">
                <a:latin typeface="Arial" panose="020B0604020202020204" pitchFamily="34" charset="0"/>
                <a:cs typeface="Arial" panose="020B0604020202020204" pitchFamily="34" charset="0"/>
              </a:rPr>
              <a:t>: INTERNATIONAL LAKE CONSTANCE REGION (</a:t>
            </a:r>
            <a:r>
              <a:rPr lang="de-DE" altLang="de-DE" sz="900" dirty="0">
                <a:latin typeface="Arial" panose="020B0604020202020204" pitchFamily="34" charset="0"/>
                <a:ea typeface="Calibri" panose="020F0502020204030204" pitchFamily="34" charset="0"/>
                <a:cs typeface="Arial" panose="020B0604020202020204" pitchFamily="34" charset="0"/>
              </a:rPr>
              <a:t>AT/CH/DE/FL)</a:t>
            </a:r>
          </a:p>
          <a:p>
            <a:r>
              <a:rPr lang="en-GB" sz="900" b="1" i="1" dirty="0">
                <a:latin typeface="Arial" pitchFamily="34" charset="0"/>
                <a:cs typeface="Arial" pitchFamily="34" charset="0"/>
              </a:rPr>
              <a:t>2018: </a:t>
            </a:r>
            <a:r>
              <a:rPr lang="en-GB" sz="900" i="1" dirty="0">
                <a:latin typeface="Arial" pitchFamily="34" charset="0"/>
                <a:cs typeface="Arial" pitchFamily="34" charset="0"/>
              </a:rPr>
              <a:t>EVTZ EURODISTRICT PAMINA (F/D)</a:t>
            </a:r>
          </a:p>
          <a:p>
            <a:r>
              <a:rPr lang="en-GB" sz="900" b="1" i="1" dirty="0">
                <a:latin typeface="Arial" pitchFamily="34" charset="0"/>
                <a:cs typeface="Arial" pitchFamily="34" charset="0"/>
              </a:rPr>
              <a:t>2019: </a:t>
            </a:r>
            <a:r>
              <a:rPr lang="en-GB" sz="900" i="1" dirty="0">
                <a:latin typeface="Arial" pitchFamily="34" charset="0"/>
                <a:cs typeface="Arial" pitchFamily="34" charset="0"/>
              </a:rPr>
              <a:t>GALICIA – NORTE DE PORTUGAL (ES/P)</a:t>
            </a:r>
          </a:p>
          <a:p>
            <a:r>
              <a:rPr lang="en-GB" sz="900" i="1" dirty="0">
                <a:latin typeface="Arial" pitchFamily="34" charset="0"/>
                <a:cs typeface="Arial" pitchFamily="34" charset="0"/>
              </a:rPr>
              <a:t>Special Award: EGTC EUROREGION PYRENEES-MEDITERRANEAN (ES/F)</a:t>
            </a:r>
          </a:p>
          <a:p>
            <a:endParaRPr lang="en-GB" sz="900" i="1" dirty="0">
              <a:latin typeface="Arial" pitchFamily="34" charset="0"/>
              <a:cs typeface="Arial" pitchFamily="34" charset="0"/>
            </a:endParaRPr>
          </a:p>
          <a:p>
            <a:endParaRPr lang="it-IT" sz="900" dirty="0">
              <a:latin typeface="Arial" pitchFamily="34" charset="0"/>
              <a:cs typeface="Arial" pitchFamily="34" charset="0"/>
            </a:endParaRPr>
          </a:p>
          <a:p>
            <a:endParaRPr lang="en-GB" dirty="0">
              <a:cs typeface="Arial" charset="0"/>
            </a:endParaRPr>
          </a:p>
          <a:p>
            <a:endParaRPr lang="en-GB" sz="900" i="1" dirty="0" smtClean="0">
              <a:latin typeface="Arial" pitchFamily="34" charset="0"/>
              <a:cs typeface="Arial" pitchFamily="34" charset="0"/>
            </a:endParaRPr>
          </a:p>
          <a:p>
            <a:endParaRPr lang="de-DE" sz="900" i="1" dirty="0" smtClean="0">
              <a:latin typeface="Arial" pitchFamily="34" charset="0"/>
              <a:cs typeface="Arial" pitchFamily="34" charset="0"/>
            </a:endParaRPr>
          </a:p>
          <a:p>
            <a:r>
              <a:rPr lang="es-ES" sz="900" dirty="0" smtClean="0">
                <a:latin typeface="Arial" pitchFamily="34" charset="0"/>
                <a:cs typeface="Arial" pitchFamily="34" charset="0"/>
              </a:rPr>
              <a:t/>
            </a:r>
            <a:br>
              <a:rPr lang="es-ES" sz="900" dirty="0" smtClean="0">
                <a:latin typeface="Arial" pitchFamily="34" charset="0"/>
                <a:cs typeface="Arial" pitchFamily="34" charset="0"/>
              </a:rPr>
            </a:br>
            <a:r>
              <a:rPr lang="es-ES" sz="900" dirty="0" smtClean="0">
                <a:latin typeface="Arial" pitchFamily="34" charset="0"/>
                <a:cs typeface="Arial" pitchFamily="34" charset="0"/>
              </a:rPr>
              <a:t/>
            </a:r>
            <a:br>
              <a:rPr lang="es-ES" sz="900" dirty="0" smtClean="0">
                <a:latin typeface="Arial" pitchFamily="34" charset="0"/>
                <a:cs typeface="Arial" pitchFamily="34" charset="0"/>
              </a:rPr>
            </a:br>
            <a:r>
              <a:rPr lang="es-ES" sz="900" dirty="0" smtClean="0">
                <a:latin typeface="Arial" pitchFamily="34" charset="0"/>
                <a:cs typeface="Arial" pitchFamily="34" charset="0"/>
              </a:rPr>
              <a:t>               </a:t>
            </a:r>
          </a:p>
          <a:p>
            <a:endParaRPr lang="de-DE" sz="900" dirty="0" smtClean="0">
              <a:latin typeface="Arial" pitchFamily="34" charset="0"/>
              <a:cs typeface="Arial" pitchFamily="34" charset="0"/>
            </a:endParaRPr>
          </a:p>
          <a:p>
            <a:endParaRPr lang="de-DE" sz="1050" dirty="0" smtClean="0">
              <a:latin typeface="Arial" pitchFamily="34" charset="0"/>
              <a:cs typeface="Arial" pitchFamily="34" charset="0"/>
            </a:endParaRPr>
          </a:p>
          <a:p>
            <a:endParaRPr lang="de-DE" sz="1050" dirty="0">
              <a:latin typeface="Arial" pitchFamily="34" charset="0"/>
              <a:cs typeface="Arial" pitchFamily="34" charset="0"/>
            </a:endParaRPr>
          </a:p>
          <a:p>
            <a:r>
              <a:rPr lang="es-ES" sz="1050" dirty="0">
                <a:latin typeface="Arial" pitchFamily="34" charset="0"/>
                <a:cs typeface="Arial" pitchFamily="34" charset="0"/>
              </a:rPr>
              <a:t> </a:t>
            </a:r>
            <a:endParaRPr lang="de-DE" sz="1050" dirty="0">
              <a:latin typeface="Arial" pitchFamily="34" charset="0"/>
              <a:cs typeface="Arial" pitchFamily="34" charset="0"/>
            </a:endParaRPr>
          </a:p>
          <a:p>
            <a:endParaRPr lang="en-GB" b="0" dirty="0">
              <a:cs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224</Words>
  <Application>Microsoft Office PowerPoint</Application>
  <PresentationFormat>A4-Papier (210x297 mm)</PresentationFormat>
  <Paragraphs>76</Paragraphs>
  <Slides>2</Slides>
  <Notes>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vt:i4>
      </vt:variant>
    </vt:vector>
  </HeadingPairs>
  <TitlesOfParts>
    <vt:vector size="9" baseType="lpstr">
      <vt:lpstr>Adobe Heiti Std R</vt:lpstr>
      <vt:lpstr>Arial</vt:lpstr>
      <vt:lpstr>Calibri</vt:lpstr>
      <vt:lpstr>FreesiaUPC</vt:lpstr>
      <vt:lpstr>Freestyle Script</vt:lpstr>
      <vt:lpstr>Times New Roman</vt:lpstr>
      <vt:lpstr>Larissa-Design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Mario Rauch</dc:creator>
  <cp:lastModifiedBy>Simone Göcken</cp:lastModifiedBy>
  <cp:revision>234</cp:revision>
  <cp:lastPrinted>2018-06-13T08:06:23Z</cp:lastPrinted>
  <dcterms:created xsi:type="dcterms:W3CDTF">2011-12-09T08:28:42Z</dcterms:created>
  <dcterms:modified xsi:type="dcterms:W3CDTF">2020-06-18T09:10:47Z</dcterms:modified>
</cp:coreProperties>
</file>