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6" r:id="rId3"/>
  </p:sldIdLst>
  <p:sldSz cx="6858000" cy="9906000" type="A4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DD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73" autoAdjust="0"/>
    <p:restoredTop sz="94660"/>
  </p:normalViewPr>
  <p:slideViewPr>
    <p:cSldViewPr>
      <p:cViewPr>
        <p:scale>
          <a:sx n="117" d="100"/>
          <a:sy n="117" d="100"/>
        </p:scale>
        <p:origin x="1219" y="-3773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61E20-D4B9-4801-AA26-3589C965FEFA}" type="datetimeFigureOut">
              <a:rPr lang="de-DE" smtClean="0"/>
              <a:pPr/>
              <a:t>18.06.2020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109788" y="744538"/>
            <a:ext cx="25781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786CB2-5B90-4CF5-A6C4-BB5CAEC98F2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7496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786CB2-5B90-4CF5-A6C4-BB5CAEC98F29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3686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36438-351A-42EA-8238-1BB20CCD7FDE}" type="datetimeFigureOut">
              <a:rPr lang="de-DE" smtClean="0"/>
              <a:pPr/>
              <a:t>18.06.2020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8EE7-3775-4E34-ADE4-75DB8CEBD8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36438-351A-42EA-8238-1BB20CCD7FDE}" type="datetimeFigureOut">
              <a:rPr lang="de-DE" smtClean="0"/>
              <a:pPr/>
              <a:t>18.06.2020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8EE7-3775-4E34-ADE4-75DB8CEBD8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36438-351A-42EA-8238-1BB20CCD7FDE}" type="datetimeFigureOut">
              <a:rPr lang="de-DE" smtClean="0"/>
              <a:pPr/>
              <a:t>18.06.2020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8EE7-3775-4E34-ADE4-75DB8CEBD8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36438-351A-42EA-8238-1BB20CCD7FDE}" type="datetimeFigureOut">
              <a:rPr lang="de-DE" smtClean="0"/>
              <a:pPr/>
              <a:t>18.06.2020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8EE7-3775-4E34-ADE4-75DB8CEBD8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36438-351A-42EA-8238-1BB20CCD7FDE}" type="datetimeFigureOut">
              <a:rPr lang="de-DE" smtClean="0"/>
              <a:pPr/>
              <a:t>18.06.2020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8EE7-3775-4E34-ADE4-75DB8CEBD8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36438-351A-42EA-8238-1BB20CCD7FDE}" type="datetimeFigureOut">
              <a:rPr lang="de-DE" smtClean="0"/>
              <a:pPr/>
              <a:t>18.06.2020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8EE7-3775-4E34-ADE4-75DB8CEBD8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36438-351A-42EA-8238-1BB20CCD7FDE}" type="datetimeFigureOut">
              <a:rPr lang="de-DE" smtClean="0"/>
              <a:pPr/>
              <a:t>18.06.2020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8EE7-3775-4E34-ADE4-75DB8CEBD8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36438-351A-42EA-8238-1BB20CCD7FDE}" type="datetimeFigureOut">
              <a:rPr lang="de-DE" smtClean="0"/>
              <a:pPr/>
              <a:t>18.06.2020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8EE7-3775-4E34-ADE4-75DB8CEBD8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36438-351A-42EA-8238-1BB20CCD7FDE}" type="datetimeFigureOut">
              <a:rPr lang="de-DE" smtClean="0"/>
              <a:pPr/>
              <a:t>18.06.2020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8EE7-3775-4E34-ADE4-75DB8CEBD8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36438-351A-42EA-8238-1BB20CCD7FDE}" type="datetimeFigureOut">
              <a:rPr lang="de-DE" smtClean="0"/>
              <a:pPr/>
              <a:t>18.06.2020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8EE7-3775-4E34-ADE4-75DB8CEBD8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36438-351A-42EA-8238-1BB20CCD7FDE}" type="datetimeFigureOut">
              <a:rPr lang="de-DE" smtClean="0"/>
              <a:pPr/>
              <a:t>18.06.2020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8EE7-3775-4E34-ADE4-75DB8CEBD8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36438-351A-42EA-8238-1BB20CCD7FDE}" type="datetimeFigureOut">
              <a:rPr lang="de-DE" smtClean="0"/>
              <a:pPr/>
              <a:t>18.06.2020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98EE7-3775-4E34-ADE4-75DB8CEBD8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bright="47000" contrast="-34000"/>
          </a:blip>
          <a:srcRect/>
          <a:stretch>
            <a:fillRect/>
          </a:stretch>
        </p:blipFill>
        <p:spPr bwMode="auto">
          <a:xfrm>
            <a:off x="-29489" y="0"/>
            <a:ext cx="6957392" cy="10054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692696" y="272479"/>
            <a:ext cx="4824536" cy="9361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GB" b="1" dirty="0" smtClean="0"/>
              <a:t>AEBR Cross </a:t>
            </a:r>
            <a:r>
              <a:rPr lang="en-GB" b="1" dirty="0"/>
              <a:t>Border </a:t>
            </a:r>
            <a:r>
              <a:rPr lang="en-GB" b="1" dirty="0" smtClean="0"/>
              <a:t>Award "</a:t>
            </a:r>
            <a:r>
              <a:rPr lang="en-GB" b="1" dirty="0"/>
              <a:t>Sail of </a:t>
            </a:r>
            <a:r>
              <a:rPr lang="en-GB" b="1" dirty="0" err="1"/>
              <a:t>Papenburg</a:t>
            </a:r>
            <a:r>
              <a:rPr lang="en-GB" b="1" dirty="0"/>
              <a:t>"</a:t>
            </a:r>
            <a:endParaRPr lang="de-DE" dirty="0"/>
          </a:p>
          <a:p>
            <a:r>
              <a:rPr lang="en-GB" sz="1050" dirty="0"/>
              <a:t> </a:t>
            </a:r>
            <a:endParaRPr lang="de-DE" sz="1050" dirty="0"/>
          </a:p>
          <a:p>
            <a:r>
              <a:rPr lang="en-GB" sz="1200" b="1" i="1" dirty="0" smtClean="0"/>
              <a:t>Main </a:t>
            </a:r>
            <a:r>
              <a:rPr lang="en-GB" sz="1200" b="1" i="1" dirty="0"/>
              <a:t>idea</a:t>
            </a:r>
            <a:endParaRPr lang="de-DE" sz="1200" b="1" i="1" dirty="0"/>
          </a:p>
          <a:p>
            <a:pPr algn="just"/>
            <a:endParaRPr lang="en-GB" sz="1200" dirty="0" smtClean="0"/>
          </a:p>
          <a:p>
            <a:pPr algn="just"/>
            <a:r>
              <a:rPr lang="en-GB" sz="1200" dirty="0" smtClean="0"/>
              <a:t>On </a:t>
            </a:r>
            <a:r>
              <a:rPr lang="en-GB" sz="1200" dirty="0"/>
              <a:t>the occasion of the Annual Conference and General Assembly 2002 (</a:t>
            </a:r>
            <a:r>
              <a:rPr lang="en-GB" sz="1200" dirty="0" err="1"/>
              <a:t>Papenburg</a:t>
            </a:r>
            <a:r>
              <a:rPr lang="en-GB" sz="1200" dirty="0"/>
              <a:t>/Groningen) of the Association of European Border Regions (AEBR), the Ems </a:t>
            </a:r>
            <a:r>
              <a:rPr lang="en-GB" sz="1200" dirty="0" err="1"/>
              <a:t>Dollart</a:t>
            </a:r>
            <a:r>
              <a:rPr lang="en-GB" sz="1200" dirty="0"/>
              <a:t> Region (EDR) endowed the AEBR 'Sail of </a:t>
            </a:r>
            <a:r>
              <a:rPr lang="en-GB" sz="1200" dirty="0" err="1"/>
              <a:t>Papenburg</a:t>
            </a:r>
            <a:r>
              <a:rPr lang="en-GB" sz="1200" dirty="0"/>
              <a:t>' Cross-Border Award.</a:t>
            </a:r>
            <a:endParaRPr lang="de-DE" sz="1200" dirty="0"/>
          </a:p>
          <a:p>
            <a:pPr algn="just"/>
            <a:r>
              <a:rPr lang="en-GB" sz="1200" dirty="0" smtClean="0"/>
              <a:t>The </a:t>
            </a:r>
            <a:r>
              <a:rPr lang="en-GB" sz="1200" dirty="0"/>
              <a:t>award honours particular achievements in the area of cross-border cooperation, e.g. in the cultural, economic, institutional, environmental and social sphere in a border or cross-border region.</a:t>
            </a:r>
            <a:endParaRPr lang="de-DE" sz="1200" dirty="0"/>
          </a:p>
          <a:p>
            <a:pPr algn="just"/>
            <a:r>
              <a:rPr lang="en-GB" sz="1200" dirty="0"/>
              <a:t>The award honours and motivates: it honours outstanding programmes / strategies, projects and actions within the scope of cross-border co-operation that preferably can be seen as exemplary. At the same time it should motivate border and cross-border regions to actively contribute to a better understanding and better relations at the borders between the nations throughout Europe. Thereby European integration at the borders will be directly promoted.</a:t>
            </a:r>
            <a:endParaRPr lang="de-DE" sz="1200" dirty="0"/>
          </a:p>
          <a:p>
            <a:pPr algn="just"/>
            <a:r>
              <a:rPr lang="en-GB" sz="1200" dirty="0" smtClean="0"/>
              <a:t>Although </a:t>
            </a:r>
            <a:r>
              <a:rPr lang="en-GB" sz="1200" dirty="0"/>
              <a:t>the Sail of </a:t>
            </a:r>
            <a:r>
              <a:rPr lang="en-GB" sz="1200" dirty="0" err="1"/>
              <a:t>Papenburg</a:t>
            </a:r>
            <a:r>
              <a:rPr lang="en-GB" sz="1200" dirty="0"/>
              <a:t> is above all a prestige award, in exceptional circumstances prize money may be granted to financially support efforts made by a particular region. </a:t>
            </a:r>
            <a:endParaRPr lang="de-DE" sz="1200" dirty="0"/>
          </a:p>
          <a:p>
            <a:r>
              <a:rPr lang="de-DE" sz="1200" dirty="0"/>
              <a:t> </a:t>
            </a:r>
          </a:p>
          <a:p>
            <a:r>
              <a:rPr lang="de-DE" sz="1200" b="1" u="sng" dirty="0" err="1" smtClean="0"/>
              <a:t>Presentation</a:t>
            </a:r>
            <a:r>
              <a:rPr lang="de-DE" sz="1200" b="1" u="sng" dirty="0" smtClean="0"/>
              <a:t> </a:t>
            </a:r>
            <a:r>
              <a:rPr lang="de-DE" sz="1200" b="1" u="sng" dirty="0" err="1" smtClean="0"/>
              <a:t>by</a:t>
            </a:r>
            <a:r>
              <a:rPr lang="de-DE" sz="1200" b="1" u="sng" dirty="0" smtClean="0"/>
              <a:t> AEBR</a:t>
            </a:r>
            <a:endParaRPr lang="de-DE" sz="1200" dirty="0"/>
          </a:p>
          <a:p>
            <a:r>
              <a:rPr lang="de-DE" sz="1200" dirty="0"/>
              <a:t> </a:t>
            </a:r>
          </a:p>
          <a:p>
            <a:r>
              <a:rPr lang="en-GB" sz="1200" b="1" dirty="0"/>
              <a:t>Target criteria:</a:t>
            </a:r>
            <a:endParaRPr lang="de-DE" sz="1200" dirty="0"/>
          </a:p>
          <a:p>
            <a:r>
              <a:rPr lang="en-GB" sz="1200" dirty="0"/>
              <a:t> </a:t>
            </a:r>
            <a:endParaRPr lang="de-DE" sz="1200" dirty="0"/>
          </a:p>
          <a:p>
            <a:pPr algn="just"/>
            <a:r>
              <a:rPr lang="en-GB" sz="1200" dirty="0"/>
              <a:t>Honoured are outstanding achievements in and / or by a border and cross-border region (subnational entities). In principle only organisations aiming to boost direct neighbourly cooperation along a national </a:t>
            </a:r>
            <a:r>
              <a:rPr lang="en-GB" sz="1200" dirty="0" smtClean="0"/>
              <a:t>border </a:t>
            </a:r>
            <a:r>
              <a:rPr lang="en-GB" sz="1200" dirty="0"/>
              <a:t>are eligible for the </a:t>
            </a:r>
            <a:r>
              <a:rPr lang="en-GB" sz="1200" dirty="0" smtClean="0"/>
              <a:t>award</a:t>
            </a:r>
            <a:r>
              <a:rPr lang="en-GB" sz="1200" baseline="30000" dirty="0"/>
              <a:t>1</a:t>
            </a:r>
            <a:r>
              <a:rPr lang="en-GB" sz="1200" dirty="0" smtClean="0"/>
              <a:t>. </a:t>
            </a:r>
            <a:r>
              <a:rPr lang="en-GB" sz="1200" dirty="0"/>
              <a:t>They include in particular institutionalised cross-border associations (</a:t>
            </a:r>
            <a:r>
              <a:rPr lang="en-GB" sz="1200" dirty="0" err="1"/>
              <a:t>eg</a:t>
            </a:r>
            <a:r>
              <a:rPr lang="en-GB" sz="1200" dirty="0"/>
              <a:t>. </a:t>
            </a:r>
            <a:r>
              <a:rPr lang="en-GB" sz="1200" dirty="0" err="1"/>
              <a:t>Euroregions</a:t>
            </a:r>
            <a:r>
              <a:rPr lang="en-GB" sz="1200" dirty="0"/>
              <a:t> and similar structures). Membership in the European Union or AEBR is not required.</a:t>
            </a:r>
            <a:endParaRPr lang="de-DE" sz="1200" dirty="0"/>
          </a:p>
          <a:p>
            <a:pPr algn="just"/>
            <a:r>
              <a:rPr lang="en-GB" sz="1200" dirty="0" smtClean="0"/>
              <a:t>Applicants </a:t>
            </a:r>
            <a:r>
              <a:rPr lang="en-GB" sz="1200" dirty="0"/>
              <a:t>may submit cross-border projects (individual and packages), measures and / or also overall achievements / efforts (programmes / strategies) in a border or cross-border region. </a:t>
            </a:r>
            <a:endParaRPr lang="de-DE" sz="1200" dirty="0"/>
          </a:p>
          <a:p>
            <a:pPr algn="just"/>
            <a:r>
              <a:rPr lang="en-GB" sz="1200" dirty="0" smtClean="0"/>
              <a:t>The </a:t>
            </a:r>
            <a:r>
              <a:rPr lang="en-GB" sz="1200" dirty="0"/>
              <a:t>specific guidelines for every year (motto, individual project or programme / strategy etc.) are settled by the AEBR. </a:t>
            </a:r>
            <a:endParaRPr lang="en-GB" sz="1200" dirty="0" smtClean="0"/>
          </a:p>
          <a:p>
            <a:endParaRPr lang="en-GB" sz="1200" dirty="0"/>
          </a:p>
          <a:p>
            <a:r>
              <a:rPr lang="en-GB" sz="1200" dirty="0" smtClean="0"/>
              <a:t>The </a:t>
            </a:r>
            <a:r>
              <a:rPr lang="en-GB" sz="1200" b="1" dirty="0"/>
              <a:t>motto</a:t>
            </a:r>
            <a:r>
              <a:rPr lang="en-GB" sz="1200" dirty="0"/>
              <a:t> for the year </a:t>
            </a:r>
            <a:r>
              <a:rPr lang="en-GB" sz="1200" b="1" dirty="0" smtClean="0"/>
              <a:t>2020</a:t>
            </a:r>
            <a:r>
              <a:rPr lang="en-GB" sz="1200" dirty="0" smtClean="0"/>
              <a:t> </a:t>
            </a:r>
            <a:r>
              <a:rPr lang="en-GB" sz="1200" dirty="0"/>
              <a:t>is: </a:t>
            </a:r>
            <a:endParaRPr lang="en-GB" sz="1200" dirty="0" smtClean="0"/>
          </a:p>
          <a:p>
            <a:endParaRPr lang="de-DE" sz="1200" dirty="0"/>
          </a:p>
          <a:p>
            <a:r>
              <a:rPr lang="de-DE" sz="1200" b="1" i="1" dirty="0" smtClean="0"/>
              <a:t>Covid</a:t>
            </a:r>
            <a:r>
              <a:rPr lang="de-DE" sz="1200" b="1" i="1" dirty="0" smtClean="0"/>
              <a:t>-19 – </a:t>
            </a:r>
            <a:r>
              <a:rPr lang="de-DE" sz="1200" b="1" i="1" dirty="0" err="1" smtClean="0"/>
              <a:t>re-opening</a:t>
            </a:r>
            <a:r>
              <a:rPr lang="de-DE" sz="1200" b="1" i="1" dirty="0" smtClean="0"/>
              <a:t> </a:t>
            </a:r>
            <a:r>
              <a:rPr lang="de-DE" sz="1200" b="1" i="1" dirty="0" err="1" smtClean="0"/>
              <a:t>of</a:t>
            </a:r>
            <a:r>
              <a:rPr lang="de-DE" sz="1200" b="1" i="1" dirty="0" smtClean="0"/>
              <a:t> </a:t>
            </a:r>
            <a:r>
              <a:rPr lang="de-DE" sz="1200" b="1" i="1" dirty="0" err="1" smtClean="0"/>
              <a:t>borders</a:t>
            </a:r>
            <a:r>
              <a:rPr lang="de-DE" sz="1200" b="1" i="1" dirty="0" smtClean="0"/>
              <a:t>. Joint </a:t>
            </a:r>
            <a:r>
              <a:rPr lang="de-DE" sz="1200" b="1" i="1" dirty="0" err="1" smtClean="0"/>
              <a:t>measures</a:t>
            </a:r>
            <a:r>
              <a:rPr lang="de-DE" sz="1200" b="1" i="1" dirty="0" smtClean="0"/>
              <a:t> </a:t>
            </a:r>
            <a:r>
              <a:rPr lang="de-DE" sz="1200" b="1" i="1" dirty="0" err="1" smtClean="0"/>
              <a:t>and</a:t>
            </a:r>
            <a:r>
              <a:rPr lang="de-DE" sz="1200" b="1" i="1" dirty="0" smtClean="0"/>
              <a:t> </a:t>
            </a:r>
            <a:r>
              <a:rPr lang="de-DE" sz="1200" b="1" i="1" dirty="0" err="1" smtClean="0"/>
              <a:t>solutions</a:t>
            </a:r>
            <a:r>
              <a:rPr lang="de-DE" sz="1200" b="1" i="1" dirty="0" smtClean="0"/>
              <a:t> ins </a:t>
            </a:r>
            <a:r>
              <a:rPr lang="de-DE" sz="1200" b="1" i="1" dirty="0" err="1" smtClean="0"/>
              <a:t>border</a:t>
            </a:r>
            <a:r>
              <a:rPr lang="de-DE" sz="1200" b="1" i="1" dirty="0" smtClean="0"/>
              <a:t> </a:t>
            </a:r>
            <a:r>
              <a:rPr lang="de-DE" sz="1200" b="1" i="1" dirty="0" err="1" smtClean="0"/>
              <a:t>regions</a:t>
            </a:r>
            <a:r>
              <a:rPr lang="de-DE" sz="1200" b="1" i="1" dirty="0" smtClean="0"/>
              <a:t>.</a:t>
            </a:r>
            <a:endParaRPr lang="de-DE" sz="1200" i="1" dirty="0"/>
          </a:p>
          <a:p>
            <a:endParaRPr lang="en-GB" sz="1200" dirty="0" smtClean="0"/>
          </a:p>
          <a:p>
            <a:pPr lvl="0"/>
            <a:endParaRPr lang="de-DE" sz="1200" dirty="0"/>
          </a:p>
          <a:p>
            <a:r>
              <a:rPr lang="de-DE" sz="900" baseline="30000" dirty="0" smtClean="0"/>
              <a:t>1</a:t>
            </a:r>
            <a:r>
              <a:rPr lang="de-DE" sz="900" dirty="0" smtClean="0"/>
              <a:t> </a:t>
            </a:r>
            <a:r>
              <a:rPr lang="en-GB" sz="900" dirty="0" smtClean="0"/>
              <a:t>The </a:t>
            </a:r>
            <a:r>
              <a:rPr lang="en-GB" sz="900" dirty="0"/>
              <a:t>award does not honour interregional or transnational projects and programmes. </a:t>
            </a:r>
            <a:endParaRPr lang="de-DE" sz="900" dirty="0"/>
          </a:p>
          <a:p>
            <a:endParaRPr lang="de-DE" sz="9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31858" y="5514841"/>
            <a:ext cx="1236892" cy="5517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7" descr="DSC_0023"/>
          <p:cNvPicPr>
            <a:picLocks noChangeAspect="1" noChangeArrowheads="1"/>
          </p:cNvPicPr>
          <p:nvPr/>
        </p:nvPicPr>
        <p:blipFill>
          <a:blip r:embed="rId4" cstate="print">
            <a:lum bright="10000"/>
          </a:blip>
          <a:srcRect/>
          <a:stretch>
            <a:fillRect/>
          </a:stretch>
        </p:blipFill>
        <p:spPr bwMode="auto">
          <a:xfrm>
            <a:off x="5575574" y="3551937"/>
            <a:ext cx="1152128" cy="163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4111" y="500928"/>
            <a:ext cx="1194639" cy="12241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  <a:softEdge rad="0"/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3306" y="2013980"/>
            <a:ext cx="1164396" cy="12490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Textfeld 8"/>
          <p:cNvSpPr txBox="1"/>
          <p:nvPr/>
        </p:nvSpPr>
        <p:spPr>
          <a:xfrm>
            <a:off x="6403666" y="1393453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i="1" dirty="0" smtClean="0">
                <a:latin typeface="Freestyle Script" panose="030804020302050B0404" pitchFamily="66" charset="0"/>
                <a:cs typeface="FreesiaUPC" panose="020B0604020202020204" pitchFamily="34" charset="-34"/>
              </a:rPr>
              <a:t> +7</a:t>
            </a:r>
            <a:endParaRPr lang="de-DE" dirty="0">
              <a:latin typeface="Freestyle Script" panose="030804020302050B0404" pitchFamily="66" charset="0"/>
              <a:cs typeface="FreesiaUPC" panose="020B0604020202020204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lum bright="47000" contrast="-34000"/>
          </a:blip>
          <a:srcRect/>
          <a:stretch>
            <a:fillRect/>
          </a:stretch>
        </p:blipFill>
        <p:spPr bwMode="auto">
          <a:xfrm>
            <a:off x="-99392" y="-39696"/>
            <a:ext cx="7056784" cy="1019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247688" y="8617624"/>
            <a:ext cx="6480720" cy="1159912"/>
          </a:xfrm>
          <a:prstGeom prst="rect">
            <a:avLst/>
          </a:prstGeom>
          <a:ln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GB" sz="2000" b="1" dirty="0"/>
              <a:t>Association of European Border Regions (AEBR)</a:t>
            </a:r>
            <a:endParaRPr lang="de-DE" sz="2000" dirty="0"/>
          </a:p>
          <a:p>
            <a:pPr algn="just"/>
            <a:r>
              <a:rPr lang="en-GB" sz="1200" dirty="0">
                <a:latin typeface="+mj-lt"/>
                <a:cs typeface="Arial" pitchFamily="34" charset="0"/>
              </a:rPr>
              <a:t>The AEBR was established in 1971 by 10 founding members. It acts for the benefit of all border/cross-border regions in Europe. The AEBR is the only European wide association dealing exclusively with cross-border cooperation and one of the main players in regional policy at European level. </a:t>
            </a:r>
            <a:r>
              <a:rPr lang="en-GB" sz="1200" dirty="0" smtClean="0">
                <a:latin typeface="+mj-lt"/>
                <a:cs typeface="Arial" pitchFamily="34" charset="0"/>
              </a:rPr>
              <a:t>                                                                                     </a:t>
            </a:r>
            <a:r>
              <a:rPr lang="en-GB" sz="1200" b="1" dirty="0" smtClean="0">
                <a:latin typeface="+mj-lt"/>
                <a:cs typeface="Arial" pitchFamily="34" charset="0"/>
              </a:rPr>
              <a:t>www.aebr.eu</a:t>
            </a:r>
            <a:endParaRPr lang="de-DE" sz="1200" b="1" dirty="0">
              <a:latin typeface="+mj-lt"/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GB" sz="2000" b="0" dirty="0">
              <a:cs typeface="Arial" charset="0"/>
            </a:endParaRPr>
          </a:p>
        </p:txBody>
      </p:sp>
      <p:pic>
        <p:nvPicPr>
          <p:cNvPr id="12" name="Picture 7" descr="DSC_0023"/>
          <p:cNvPicPr>
            <a:picLocks noChangeAspect="1" noChangeArrowheads="1"/>
          </p:cNvPicPr>
          <p:nvPr/>
        </p:nvPicPr>
        <p:blipFill>
          <a:blip r:embed="rId4" cstate="print">
            <a:lum bright="10000"/>
          </a:blip>
          <a:srcRect/>
          <a:stretch>
            <a:fillRect/>
          </a:stretch>
        </p:blipFill>
        <p:spPr bwMode="auto">
          <a:xfrm>
            <a:off x="4792496" y="263904"/>
            <a:ext cx="1013591" cy="14401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hteck 13"/>
          <p:cNvSpPr/>
          <p:nvPr/>
        </p:nvSpPr>
        <p:spPr>
          <a:xfrm>
            <a:off x="4077072" y="1364515"/>
            <a:ext cx="2444441" cy="523220"/>
          </a:xfrm>
          <a:prstGeom prst="rect">
            <a:avLst/>
          </a:prstGeom>
          <a:effectLst>
            <a:outerShdw blurRad="50800" dist="114300" dir="318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de-DE" sz="1400" b="1" dirty="0" smtClean="0">
                <a:latin typeface="Adobe Heiti Std R" pitchFamily="34" charset="-128"/>
                <a:ea typeface="Adobe Heiti Std R" pitchFamily="34" charset="-128"/>
                <a:cs typeface="Arial" pitchFamily="34" charset="0"/>
              </a:rPr>
              <a:t>Award Winners</a:t>
            </a:r>
          </a:p>
          <a:p>
            <a:pPr algn="ctr"/>
            <a:r>
              <a:rPr lang="de-DE" sz="1400" b="1" dirty="0" smtClean="0">
                <a:latin typeface="Adobe Heiti Std R" pitchFamily="34" charset="-128"/>
                <a:ea typeface="Adobe Heiti Std R" pitchFamily="34" charset="-128"/>
                <a:cs typeface="Arial" pitchFamily="34" charset="0"/>
              </a:rPr>
              <a:t>2002 - 2019</a:t>
            </a:r>
            <a:endParaRPr lang="de-DE" sz="1400" dirty="0">
              <a:solidFill>
                <a:srgbClr val="FF0000"/>
              </a:solidFill>
              <a:latin typeface="Adobe Heiti Std R" pitchFamily="34" charset="-128"/>
              <a:ea typeface="Adobe Heiti Std R" pitchFamily="34" charset="-128"/>
              <a:cs typeface="Arial" pitchFamily="34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47688" y="532260"/>
            <a:ext cx="3978054" cy="8586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200" dirty="0"/>
              <a:t>The achievement winning the award should be so convincing that others are induced to imitate it. The practical feasibility and application of model solutions should therefore be paramount.</a:t>
            </a:r>
            <a:endParaRPr lang="de-DE" sz="1200" dirty="0"/>
          </a:p>
          <a:p>
            <a:pPr algn="just"/>
            <a:r>
              <a:rPr lang="en-GB" sz="1200" dirty="0" smtClean="0"/>
              <a:t>Individual </a:t>
            </a:r>
            <a:r>
              <a:rPr lang="en-GB" sz="1200" dirty="0"/>
              <a:t>or joint achievements that are innovative in their approach and exceptionally effective are given particular consideration.</a:t>
            </a:r>
            <a:endParaRPr lang="de-DE" sz="1200" dirty="0"/>
          </a:p>
          <a:p>
            <a:pPr algn="just"/>
            <a:r>
              <a:rPr lang="en-GB" sz="1200" dirty="0" smtClean="0"/>
              <a:t>When </a:t>
            </a:r>
            <a:r>
              <a:rPr lang="en-GB" sz="1200" dirty="0"/>
              <a:t>evaluating </a:t>
            </a:r>
            <a:r>
              <a:rPr lang="en-GB" sz="1200" dirty="0" smtClean="0"/>
              <a:t>achievements, </a:t>
            </a:r>
            <a:r>
              <a:rPr lang="en-GB" sz="1200" dirty="0"/>
              <a:t>the quality of the individual measures implemented as well as some projects </a:t>
            </a:r>
            <a:r>
              <a:rPr lang="en-GB" sz="1200" dirty="0" smtClean="0"/>
              <a:t>and/or </a:t>
            </a:r>
            <a:r>
              <a:rPr lang="en-GB" sz="1200" dirty="0"/>
              <a:t>a </a:t>
            </a:r>
            <a:r>
              <a:rPr lang="en-GB" sz="1200" dirty="0" smtClean="0"/>
              <a:t>programme / a </a:t>
            </a:r>
            <a:r>
              <a:rPr lang="en-GB" sz="1200" dirty="0"/>
              <a:t>strategy are taken into account. At the same time, cross-border cooperation in particular contexts (specific difficulties, etc.) and </a:t>
            </a:r>
            <a:r>
              <a:rPr lang="en-GB" sz="1200" dirty="0" smtClean="0"/>
              <a:t>supra-regional </a:t>
            </a:r>
            <a:r>
              <a:rPr lang="en-GB" sz="1200" dirty="0"/>
              <a:t>/ European significance is also taken into account. What will be decisive is also the added value (e.g. cross-border, European etc.).</a:t>
            </a:r>
            <a:endParaRPr lang="de-DE" sz="1200" dirty="0"/>
          </a:p>
          <a:p>
            <a:r>
              <a:rPr lang="en-GB" sz="1200" dirty="0"/>
              <a:t> </a:t>
            </a:r>
            <a:endParaRPr lang="de-DE" sz="1200" dirty="0"/>
          </a:p>
          <a:p>
            <a:r>
              <a:rPr lang="en-GB" sz="1200" b="1" i="1" dirty="0"/>
              <a:t>Procedure:</a:t>
            </a:r>
            <a:endParaRPr lang="de-DE" sz="1200" i="1" dirty="0"/>
          </a:p>
          <a:p>
            <a:r>
              <a:rPr lang="en-GB" sz="1200" dirty="0" smtClean="0"/>
              <a:t>The </a:t>
            </a:r>
            <a:r>
              <a:rPr lang="en-GB" sz="1200" dirty="0"/>
              <a:t>Executive Committee and the Secretary General call on and set a deadline for </a:t>
            </a:r>
            <a:r>
              <a:rPr lang="en-GB" sz="1200" b="1" dirty="0"/>
              <a:t>border and cross-border regions</a:t>
            </a:r>
            <a:r>
              <a:rPr lang="en-GB" sz="1200" dirty="0"/>
              <a:t> to submit proposals and specify a theme annually. </a:t>
            </a:r>
            <a:endParaRPr lang="de-DE" sz="1200" dirty="0"/>
          </a:p>
          <a:p>
            <a:r>
              <a:rPr lang="en-GB" sz="1200" dirty="0" smtClean="0"/>
              <a:t>The </a:t>
            </a:r>
            <a:r>
              <a:rPr lang="en-GB" sz="1200" dirty="0"/>
              <a:t>measures entering into consideration for the Award should be in line with the motto </a:t>
            </a:r>
            <a:r>
              <a:rPr lang="en-GB" sz="1200" dirty="0" smtClean="0"/>
              <a:t>2020 </a:t>
            </a:r>
            <a:r>
              <a:rPr lang="en-GB" sz="1200" dirty="0"/>
              <a:t>have been carried out to a large extend and their impacts should be effective or at least clearly recognisable in the year </a:t>
            </a:r>
            <a:r>
              <a:rPr lang="en-GB" sz="1200" dirty="0" smtClean="0"/>
              <a:t>2020. </a:t>
            </a:r>
            <a:r>
              <a:rPr lang="en-GB" sz="1200" dirty="0"/>
              <a:t>Any project, which has already received an award, will not be considered again. </a:t>
            </a:r>
            <a:endParaRPr lang="de-DE" sz="1200" dirty="0"/>
          </a:p>
          <a:p>
            <a:r>
              <a:rPr lang="en-GB" sz="1200" b="1" dirty="0"/>
              <a:t> </a:t>
            </a:r>
            <a:endParaRPr lang="de-DE" sz="1200" dirty="0"/>
          </a:p>
          <a:p>
            <a:pPr algn="just"/>
            <a:r>
              <a:rPr lang="en-GB" sz="1200" b="1" i="1" dirty="0"/>
              <a:t>Evaluation:</a:t>
            </a:r>
            <a:endParaRPr lang="de-DE" sz="1200" i="1" dirty="0"/>
          </a:p>
          <a:p>
            <a:pPr algn="just"/>
            <a:r>
              <a:rPr lang="en-GB" sz="1200" dirty="0" smtClean="0"/>
              <a:t>The </a:t>
            </a:r>
            <a:r>
              <a:rPr lang="en-GB" sz="1200" dirty="0"/>
              <a:t>winner of the AEBR Cross-Border Award is decided by majority decision on the part of the members of the AEBR Executive Committee.</a:t>
            </a:r>
            <a:endParaRPr lang="de-DE" sz="1200" dirty="0"/>
          </a:p>
          <a:p>
            <a:pPr algn="just"/>
            <a:r>
              <a:rPr lang="en-GB" sz="1200" dirty="0" smtClean="0"/>
              <a:t>An </a:t>
            </a:r>
            <a:r>
              <a:rPr lang="en-GB" sz="1200" dirty="0"/>
              <a:t>independent panel appointed by the Executive Committee for a three-year period assesses the submitted proposals (evaluation sheet is enclosed in the annex). </a:t>
            </a:r>
            <a:endParaRPr lang="de-DE" sz="1200" dirty="0"/>
          </a:p>
          <a:p>
            <a:pPr algn="just"/>
            <a:r>
              <a:rPr lang="en-GB" sz="1200" dirty="0" smtClean="0"/>
              <a:t>The </a:t>
            </a:r>
            <a:r>
              <a:rPr lang="en-GB" sz="1200" dirty="0"/>
              <a:t>panel should consist of at least five members and presents the assessed proposals to the Executive Committee for final decision.</a:t>
            </a:r>
            <a:endParaRPr lang="de-DE" sz="1200" dirty="0"/>
          </a:p>
          <a:p>
            <a:pPr algn="just"/>
            <a:r>
              <a:rPr lang="en-GB" sz="1200" b="1" dirty="0"/>
              <a:t> </a:t>
            </a:r>
            <a:endParaRPr lang="de-DE" sz="1200" dirty="0"/>
          </a:p>
          <a:p>
            <a:r>
              <a:rPr lang="en-GB" sz="1200" b="1" i="1" dirty="0"/>
              <a:t>Bestowing the award:</a:t>
            </a:r>
            <a:endParaRPr lang="de-DE" sz="1200" i="1" dirty="0"/>
          </a:p>
          <a:p>
            <a:r>
              <a:rPr lang="en-GB" sz="1200" dirty="0" smtClean="0"/>
              <a:t>The </a:t>
            </a:r>
            <a:r>
              <a:rPr lang="en-GB" sz="1200" dirty="0"/>
              <a:t>award winner receives a ‘Sail of </a:t>
            </a:r>
            <a:r>
              <a:rPr lang="en-GB" sz="1200" dirty="0" err="1"/>
              <a:t>Papenburg</a:t>
            </a:r>
            <a:r>
              <a:rPr lang="en-GB" sz="1200" dirty="0"/>
              <a:t>’ award.</a:t>
            </a:r>
            <a:endParaRPr lang="de-DE" sz="1200" dirty="0"/>
          </a:p>
          <a:p>
            <a:pPr algn="just"/>
            <a:r>
              <a:rPr lang="en-GB" sz="1200" dirty="0" smtClean="0"/>
              <a:t>Usually </a:t>
            </a:r>
            <a:r>
              <a:rPr lang="en-GB" sz="1200" dirty="0"/>
              <a:t>the award ceremony takes place each year at the AEBR Annual Conference/General Assembly. The laureate is informed prior to the General Assembly/Annual Conference</a:t>
            </a:r>
            <a:r>
              <a:rPr lang="en-GB" sz="1200" dirty="0" smtClean="0"/>
              <a:t>.</a:t>
            </a:r>
          </a:p>
          <a:p>
            <a:pPr algn="r"/>
            <a:r>
              <a:rPr lang="en-GB" sz="1200" dirty="0"/>
              <a:t> </a:t>
            </a:r>
            <a:r>
              <a:rPr lang="en-GB" sz="1200" dirty="0" smtClean="0"/>
              <a:t>			</a:t>
            </a:r>
            <a:r>
              <a:rPr lang="en-GB" sz="1200" dirty="0"/>
              <a:t> </a:t>
            </a:r>
            <a:r>
              <a:rPr lang="en-GB" sz="1200" dirty="0" smtClean="0"/>
              <a:t>(2020)</a:t>
            </a:r>
            <a:endParaRPr lang="de-DE" sz="1200" dirty="0"/>
          </a:p>
          <a:p>
            <a:r>
              <a:rPr lang="en-GB" sz="1200" dirty="0"/>
              <a:t> </a:t>
            </a:r>
            <a:endParaRPr lang="de-DE" sz="1200" dirty="0"/>
          </a:p>
          <a:p>
            <a:pPr algn="just">
              <a:spcAft>
                <a:spcPts val="0"/>
              </a:spcAft>
            </a:pPr>
            <a:endParaRPr lang="de-DE" sz="12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7"/>
          <p:cNvSpPr>
            <a:spLocks noChangeArrowheads="1"/>
          </p:cNvSpPr>
          <p:nvPr/>
        </p:nvSpPr>
        <p:spPr bwMode="auto">
          <a:xfrm>
            <a:off x="4225742" y="2007664"/>
            <a:ext cx="2710150" cy="523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GB" sz="900" b="1" dirty="0" smtClean="0">
                <a:latin typeface="Arial" pitchFamily="34" charset="0"/>
                <a:cs typeface="Arial" pitchFamily="34" charset="0"/>
              </a:rPr>
              <a:t>2002: </a:t>
            </a:r>
            <a:r>
              <a:rPr lang="en-GB" sz="900" dirty="0" smtClean="0">
                <a:latin typeface="Arial" pitchFamily="34" charset="0"/>
                <a:cs typeface="Arial" pitchFamily="34" charset="0"/>
              </a:rPr>
              <a:t>EUROREGION </a:t>
            </a:r>
            <a:r>
              <a:rPr lang="en-GB" sz="900" dirty="0">
                <a:latin typeface="Arial" pitchFamily="34" charset="0"/>
                <a:cs typeface="Arial" pitchFamily="34" charset="0"/>
              </a:rPr>
              <a:t>LOWER DANUBE (MD/RO/UA)</a:t>
            </a:r>
            <a:endParaRPr lang="de-DE" sz="900" dirty="0">
              <a:latin typeface="Arial" pitchFamily="34" charset="0"/>
              <a:cs typeface="Arial" pitchFamily="34" charset="0"/>
            </a:endParaRPr>
          </a:p>
          <a:p>
            <a:r>
              <a:rPr lang="en-GB" sz="900" b="1" dirty="0" smtClean="0">
                <a:latin typeface="Arial" pitchFamily="34" charset="0"/>
                <a:cs typeface="Arial" pitchFamily="34" charset="0"/>
              </a:rPr>
              <a:t>2003: </a:t>
            </a:r>
            <a:r>
              <a:rPr lang="en-GB" sz="900" dirty="0" smtClean="0">
                <a:latin typeface="Arial" pitchFamily="34" charset="0"/>
                <a:cs typeface="Arial" pitchFamily="34" charset="0"/>
              </a:rPr>
              <a:t>EUREGIO STEIERMARK-</a:t>
            </a:r>
            <a:br>
              <a:rPr lang="en-GB" sz="900" dirty="0" smtClean="0">
                <a:latin typeface="Arial" pitchFamily="34" charset="0"/>
                <a:cs typeface="Arial" pitchFamily="34" charset="0"/>
              </a:rPr>
            </a:br>
            <a:r>
              <a:rPr lang="en-GB" sz="900" dirty="0" smtClean="0">
                <a:latin typeface="Arial" pitchFamily="34" charset="0"/>
                <a:cs typeface="Arial" pitchFamily="34" charset="0"/>
              </a:rPr>
              <a:t>NORTH-EAST-SLOVENIA </a:t>
            </a:r>
            <a:r>
              <a:rPr lang="en-GB" sz="900" dirty="0">
                <a:latin typeface="Arial" pitchFamily="34" charset="0"/>
                <a:cs typeface="Arial" pitchFamily="34" charset="0"/>
              </a:rPr>
              <a:t>(</a:t>
            </a:r>
            <a:r>
              <a:rPr lang="en-GB" sz="900" dirty="0" smtClean="0">
                <a:latin typeface="Arial" pitchFamily="34" charset="0"/>
                <a:cs typeface="Arial" pitchFamily="34" charset="0"/>
              </a:rPr>
              <a:t>AT/SLO)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de-DE" sz="900" dirty="0" smtClean="0">
                <a:latin typeface="Arial" pitchFamily="34" charset="0"/>
                <a:cs typeface="Arial" pitchFamily="34" charset="0"/>
              </a:rPr>
            </a:br>
            <a:r>
              <a:rPr lang="en-GB" sz="900" b="1" dirty="0" smtClean="0">
                <a:latin typeface="Arial" pitchFamily="34" charset="0"/>
                <a:cs typeface="Arial" pitchFamily="34" charset="0"/>
              </a:rPr>
              <a:t>2004: </a:t>
            </a:r>
            <a:r>
              <a:rPr lang="en-GB" sz="900" dirty="0" smtClean="0">
                <a:latin typeface="Arial" pitchFamily="34" charset="0"/>
                <a:cs typeface="Arial" pitchFamily="34" charset="0"/>
              </a:rPr>
              <a:t>EUREGIO </a:t>
            </a:r>
            <a:r>
              <a:rPr lang="en-GB" sz="900" dirty="0">
                <a:latin typeface="Arial" pitchFamily="34" charset="0"/>
                <a:cs typeface="Arial" pitchFamily="34" charset="0"/>
              </a:rPr>
              <a:t>(DE/NL)</a:t>
            </a:r>
            <a:endParaRPr lang="de-DE" sz="900" dirty="0">
              <a:latin typeface="Arial" pitchFamily="34" charset="0"/>
              <a:cs typeface="Arial" pitchFamily="34" charset="0"/>
            </a:endParaRPr>
          </a:p>
          <a:p>
            <a:r>
              <a:rPr lang="en-GB" sz="900" b="1" dirty="0" smtClean="0">
                <a:latin typeface="Arial" pitchFamily="34" charset="0"/>
                <a:cs typeface="Arial" pitchFamily="34" charset="0"/>
              </a:rPr>
              <a:t>2005: </a:t>
            </a:r>
            <a:r>
              <a:rPr lang="en-GB" sz="900" dirty="0" smtClean="0">
                <a:latin typeface="Arial" pitchFamily="34" charset="0"/>
                <a:cs typeface="Arial" pitchFamily="34" charset="0"/>
              </a:rPr>
              <a:t>IRISH CENTRAL BORDER AREA NETWORK (ICBAN) </a:t>
            </a:r>
            <a:r>
              <a:rPr lang="en-GB" sz="900" dirty="0">
                <a:latin typeface="Arial" pitchFamily="34" charset="0"/>
                <a:cs typeface="Arial" pitchFamily="34" charset="0"/>
              </a:rPr>
              <a:t>(IE/GB)</a:t>
            </a:r>
            <a:endParaRPr lang="de-DE" sz="900" dirty="0">
              <a:latin typeface="Arial" pitchFamily="34" charset="0"/>
              <a:cs typeface="Arial" pitchFamily="34" charset="0"/>
            </a:endParaRPr>
          </a:p>
          <a:p>
            <a:r>
              <a:rPr lang="it-IT" sz="900" b="1" dirty="0" smtClean="0">
                <a:latin typeface="Arial" pitchFamily="34" charset="0"/>
                <a:cs typeface="Arial" pitchFamily="34" charset="0"/>
              </a:rPr>
              <a:t>2006:</a:t>
            </a:r>
            <a:r>
              <a:rPr lang="it-IT" sz="900" dirty="0" smtClean="0">
                <a:latin typeface="Arial" pitchFamily="34" charset="0"/>
                <a:cs typeface="Arial" pitchFamily="34" charset="0"/>
              </a:rPr>
              <a:t> AUTONOMOUS </a:t>
            </a:r>
            <a:r>
              <a:rPr lang="it-IT" sz="900" dirty="0">
                <a:latin typeface="Arial" pitchFamily="34" charset="0"/>
                <a:cs typeface="Arial" pitchFamily="34" charset="0"/>
              </a:rPr>
              <a:t>REGION FRIULI VENEZIA GIULIA (I</a:t>
            </a:r>
            <a:r>
              <a:rPr lang="it-IT" sz="900" dirty="0" smtClean="0">
                <a:latin typeface="Arial" pitchFamily="34" charset="0"/>
                <a:cs typeface="Arial" pitchFamily="34" charset="0"/>
              </a:rPr>
              <a:t>)</a:t>
            </a:r>
            <a:br>
              <a:rPr lang="it-IT" sz="900" dirty="0" smtClean="0">
                <a:latin typeface="Arial" pitchFamily="34" charset="0"/>
                <a:cs typeface="Arial" pitchFamily="34" charset="0"/>
              </a:rPr>
            </a:br>
            <a:r>
              <a:rPr lang="nl-NL" sz="900" b="1" dirty="0" smtClean="0">
                <a:latin typeface="Arial" pitchFamily="34" charset="0"/>
                <a:cs typeface="Arial" pitchFamily="34" charset="0"/>
              </a:rPr>
              <a:t>2007:</a:t>
            </a:r>
            <a:r>
              <a:rPr lang="nl-NL" sz="900" dirty="0" smtClean="0">
                <a:latin typeface="Arial" pitchFamily="34" charset="0"/>
                <a:cs typeface="Arial" pitchFamily="34" charset="0"/>
              </a:rPr>
              <a:t> EUREGIO RHINE WAAL (DE/NL)</a:t>
            </a:r>
            <a:br>
              <a:rPr lang="nl-NL" sz="900" dirty="0" smtClean="0">
                <a:latin typeface="Arial" pitchFamily="34" charset="0"/>
                <a:cs typeface="Arial" pitchFamily="34" charset="0"/>
              </a:rPr>
            </a:br>
            <a:r>
              <a:rPr lang="es-ES" sz="900" b="1" dirty="0" smtClean="0">
                <a:latin typeface="Arial" pitchFamily="34" charset="0"/>
                <a:cs typeface="Arial" pitchFamily="34" charset="0"/>
              </a:rPr>
              <a:t>2008:</a:t>
            </a:r>
            <a:r>
              <a:rPr lang="es-ES" sz="900" dirty="0" smtClean="0">
                <a:latin typeface="Arial" pitchFamily="34" charset="0"/>
                <a:cs typeface="Arial" pitchFamily="34" charset="0"/>
              </a:rPr>
              <a:t> Two first prizes:</a:t>
            </a:r>
            <a:br>
              <a:rPr lang="es-ES" sz="900" dirty="0" smtClean="0">
                <a:latin typeface="Arial" pitchFamily="34" charset="0"/>
                <a:cs typeface="Arial" pitchFamily="34" charset="0"/>
              </a:rPr>
            </a:br>
            <a:r>
              <a:rPr lang="es-ES" sz="900" dirty="0" smtClean="0">
                <a:latin typeface="Arial" pitchFamily="34" charset="0"/>
                <a:cs typeface="Arial" pitchFamily="34" charset="0"/>
              </a:rPr>
              <a:t>UPPER RHINE REGION (CH/FR/DE) &amp;</a:t>
            </a:r>
            <a:endParaRPr lang="de-DE" sz="900" dirty="0" smtClean="0">
              <a:latin typeface="Arial" pitchFamily="34" charset="0"/>
              <a:cs typeface="Arial" pitchFamily="34" charset="0"/>
            </a:endParaRPr>
          </a:p>
          <a:p>
            <a:r>
              <a:rPr lang="es-ES" sz="900" dirty="0" smtClean="0">
                <a:latin typeface="Arial" pitchFamily="34" charset="0"/>
                <a:cs typeface="Arial" pitchFamily="34" charset="0"/>
              </a:rPr>
              <a:t>EUROREGION GALICIA-NORTE DE PORTUGAL (ES/PT)</a:t>
            </a:r>
          </a:p>
          <a:p>
            <a:r>
              <a:rPr lang="en-GB" sz="900" b="1" dirty="0" smtClean="0">
                <a:latin typeface="Arial" pitchFamily="34" charset="0"/>
                <a:cs typeface="Arial" pitchFamily="34" charset="0"/>
              </a:rPr>
              <a:t>2009:</a:t>
            </a:r>
            <a:r>
              <a:rPr lang="en-GB" sz="900" dirty="0" smtClean="0">
                <a:latin typeface="Arial" pitchFamily="34" charset="0"/>
                <a:cs typeface="Arial" pitchFamily="34" charset="0"/>
              </a:rPr>
              <a:t> EUREGIO SCHELDEMOND (BE/NL) &amp;</a:t>
            </a:r>
            <a:endParaRPr lang="de-DE" sz="900" dirty="0" smtClean="0">
              <a:latin typeface="Arial" pitchFamily="34" charset="0"/>
              <a:cs typeface="Arial" pitchFamily="34" charset="0"/>
            </a:endParaRPr>
          </a:p>
          <a:p>
            <a:r>
              <a:rPr lang="en-GB" sz="900" i="1" dirty="0" smtClean="0">
                <a:latin typeface="Arial" pitchFamily="34" charset="0"/>
                <a:cs typeface="Arial" pitchFamily="34" charset="0"/>
              </a:rPr>
              <a:t>Special Award: EUROREGIO LVIV (PL/HU)</a:t>
            </a:r>
          </a:p>
          <a:p>
            <a:r>
              <a:rPr lang="de-DE" sz="900" b="1" dirty="0">
                <a:latin typeface="Arial" pitchFamily="34" charset="0"/>
                <a:cs typeface="Arial" pitchFamily="34" charset="0"/>
              </a:rPr>
              <a:t>2010:</a:t>
            </a:r>
            <a:r>
              <a:rPr lang="de-DE" sz="900" dirty="0">
                <a:latin typeface="Arial" pitchFamily="34" charset="0"/>
                <a:cs typeface="Arial" pitchFamily="34" charset="0"/>
              </a:rPr>
              <a:t> EUROREGION NESTOS-MESTA (GR/BG) &amp;</a:t>
            </a:r>
          </a:p>
          <a:p>
            <a:r>
              <a:rPr lang="en-GB" sz="900" i="1" dirty="0">
                <a:latin typeface="Arial" pitchFamily="34" charset="0"/>
                <a:cs typeface="Arial" pitchFamily="34" charset="0"/>
              </a:rPr>
              <a:t>Special Award: ÖRESUND COMITTEE (DK/SE)</a:t>
            </a:r>
          </a:p>
          <a:p>
            <a:r>
              <a:rPr lang="it-IT" sz="900" b="1" dirty="0">
                <a:latin typeface="Arial" panose="020B0604020202020204" pitchFamily="34" charset="0"/>
                <a:cs typeface="Arial" panose="020B0604020202020204" pitchFamily="34" charset="0"/>
              </a:rPr>
              <a:t>2011: </a:t>
            </a:r>
            <a:r>
              <a:rPr lang="it-IT" sz="900" dirty="0">
                <a:latin typeface="Arial" pitchFamily="34" charset="0"/>
                <a:cs typeface="Arial" pitchFamily="34" charset="0"/>
              </a:rPr>
              <a:t>ÖRESUND COMMITTEE (DK/SE)  &amp;</a:t>
            </a:r>
            <a:br>
              <a:rPr lang="it-IT" sz="900" dirty="0">
                <a:latin typeface="Arial" pitchFamily="34" charset="0"/>
                <a:cs typeface="Arial" pitchFamily="34" charset="0"/>
              </a:rPr>
            </a:br>
            <a:r>
              <a:rPr lang="it-IT" sz="900" i="1" dirty="0">
                <a:latin typeface="Arial" pitchFamily="34" charset="0"/>
                <a:cs typeface="Arial" pitchFamily="34" charset="0"/>
              </a:rPr>
              <a:t>Special Award: EUROREGION </a:t>
            </a:r>
            <a:r>
              <a:rPr lang="it-IT" sz="900" i="1" dirty="0" smtClean="0">
                <a:latin typeface="Arial" pitchFamily="34" charset="0"/>
                <a:cs typeface="Arial" pitchFamily="34" charset="0"/>
              </a:rPr>
              <a:t>SPREE-NEISSE-BOBER </a:t>
            </a:r>
            <a:r>
              <a:rPr lang="it-IT" sz="900" i="1" dirty="0">
                <a:latin typeface="Arial" pitchFamily="34" charset="0"/>
                <a:cs typeface="Arial" pitchFamily="34" charset="0"/>
              </a:rPr>
              <a:t>(DE/PL)  </a:t>
            </a:r>
          </a:p>
          <a:p>
            <a:r>
              <a:rPr lang="it-IT" sz="900" b="1" dirty="0">
                <a:latin typeface="Arial" pitchFamily="34" charset="0"/>
                <a:cs typeface="Arial" pitchFamily="34" charset="0"/>
              </a:rPr>
              <a:t>2012: </a:t>
            </a:r>
            <a:r>
              <a:rPr lang="it-IT" sz="900" dirty="0" err="1">
                <a:latin typeface="Arial" pitchFamily="34" charset="0"/>
                <a:cs typeface="Arial" pitchFamily="34" charset="0"/>
              </a:rPr>
              <a:t>Two</a:t>
            </a:r>
            <a:r>
              <a:rPr lang="it-IT" sz="900" dirty="0">
                <a:latin typeface="Arial" pitchFamily="34" charset="0"/>
                <a:cs typeface="Arial" pitchFamily="34" charset="0"/>
              </a:rPr>
              <a:t> first </a:t>
            </a:r>
            <a:r>
              <a:rPr lang="it-IT" sz="900" dirty="0" err="1">
                <a:latin typeface="Arial" pitchFamily="34" charset="0"/>
                <a:cs typeface="Arial" pitchFamily="34" charset="0"/>
              </a:rPr>
              <a:t>prizes</a:t>
            </a:r>
            <a:r>
              <a:rPr lang="it-IT" sz="900" dirty="0">
                <a:latin typeface="Arial" pitchFamily="34" charset="0"/>
                <a:cs typeface="Arial" pitchFamily="34" charset="0"/>
              </a:rPr>
              <a:t>:</a:t>
            </a:r>
            <a:r>
              <a:rPr lang="it-IT" sz="900" b="1" dirty="0">
                <a:latin typeface="Arial" pitchFamily="34" charset="0"/>
                <a:cs typeface="Arial" pitchFamily="34" charset="0"/>
              </a:rPr>
              <a:t/>
            </a:r>
            <a:br>
              <a:rPr lang="it-IT" sz="900" b="1" dirty="0">
                <a:latin typeface="Arial" pitchFamily="34" charset="0"/>
                <a:cs typeface="Arial" pitchFamily="34" charset="0"/>
              </a:rPr>
            </a:br>
            <a:r>
              <a:rPr lang="nl-NL" sz="900" dirty="0">
                <a:latin typeface="Arial" pitchFamily="34" charset="0"/>
                <a:cs typeface="Arial" pitchFamily="34" charset="0"/>
              </a:rPr>
              <a:t>EURO REGIÓN GALICIA – NORTE DE PORTUGAL (ES/PT) &amp; </a:t>
            </a:r>
            <a:br>
              <a:rPr lang="nl-NL" sz="900" dirty="0">
                <a:latin typeface="Arial" pitchFamily="34" charset="0"/>
                <a:cs typeface="Arial" pitchFamily="34" charset="0"/>
              </a:rPr>
            </a:br>
            <a:r>
              <a:rPr lang="nl-NL" sz="900" dirty="0">
                <a:latin typeface="Arial" pitchFamily="34" charset="0"/>
                <a:cs typeface="Arial" pitchFamily="34" charset="0"/>
              </a:rPr>
              <a:t>UPPER AUSTRIA/MÜHLVIERTEL-</a:t>
            </a:r>
            <a:br>
              <a:rPr lang="nl-NL" sz="900" dirty="0">
                <a:latin typeface="Arial" pitchFamily="34" charset="0"/>
                <a:cs typeface="Arial" pitchFamily="34" charset="0"/>
              </a:rPr>
            </a:br>
            <a:r>
              <a:rPr lang="nl-NL" sz="900" dirty="0">
                <a:latin typeface="Arial" pitchFamily="34" charset="0"/>
                <a:cs typeface="Arial" pitchFamily="34" charset="0"/>
              </a:rPr>
              <a:t>SOUTH BOHEMIA (AT/CZ)</a:t>
            </a:r>
            <a:br>
              <a:rPr lang="nl-NL" sz="900" dirty="0">
                <a:latin typeface="Arial" pitchFamily="34" charset="0"/>
                <a:cs typeface="Arial" pitchFamily="34" charset="0"/>
              </a:rPr>
            </a:br>
            <a:r>
              <a:rPr lang="nl-NL" sz="900" b="1" dirty="0">
                <a:latin typeface="Arial" pitchFamily="34" charset="0"/>
                <a:cs typeface="Arial" pitchFamily="34" charset="0"/>
              </a:rPr>
              <a:t>2013: </a:t>
            </a:r>
            <a:r>
              <a:rPr lang="de-DE" sz="900" dirty="0">
                <a:latin typeface="Arial" pitchFamily="34" charset="0"/>
                <a:cs typeface="Arial" pitchFamily="34" charset="0"/>
              </a:rPr>
              <a:t>LOWER AUSTRIA – BURGENLAND - BRATISLAVA</a:t>
            </a:r>
            <a:r>
              <a:rPr lang="de-DE" sz="900" dirty="0"/>
              <a:t> </a:t>
            </a:r>
            <a:r>
              <a:rPr lang="de-DE" sz="900" dirty="0">
                <a:latin typeface="Arial" pitchFamily="34" charset="0"/>
                <a:cs typeface="Arial" pitchFamily="34" charset="0"/>
              </a:rPr>
              <a:t>(AT/SK)</a:t>
            </a:r>
          </a:p>
          <a:p>
            <a:r>
              <a:rPr lang="de-DE" sz="900" b="1" dirty="0">
                <a:latin typeface="Arial" pitchFamily="34" charset="0"/>
                <a:cs typeface="Arial" pitchFamily="34" charset="0"/>
              </a:rPr>
              <a:t>2014: </a:t>
            </a:r>
            <a:r>
              <a:rPr lang="de-DE" sz="900" dirty="0">
                <a:latin typeface="Arial" pitchFamily="34" charset="0"/>
                <a:cs typeface="Arial" pitchFamily="34" charset="0"/>
              </a:rPr>
              <a:t>EUREGIO MEUSE-RHINE (NL/BE/DE)</a:t>
            </a:r>
          </a:p>
          <a:p>
            <a:r>
              <a:rPr lang="de-DE" sz="900" b="1" dirty="0">
                <a:latin typeface="Arial" pitchFamily="34" charset="0"/>
                <a:cs typeface="Arial" pitchFamily="34" charset="0"/>
              </a:rPr>
              <a:t>2015: </a:t>
            </a:r>
            <a:r>
              <a:rPr lang="de-DE" sz="900" dirty="0">
                <a:latin typeface="Arial" pitchFamily="34" charset="0"/>
                <a:cs typeface="Arial" pitchFamily="34" charset="0"/>
              </a:rPr>
              <a:t>NORTH WEST REGION CROSS BORDER GROUP (IE/GB)</a:t>
            </a:r>
          </a:p>
          <a:p>
            <a:r>
              <a:rPr lang="de-DE" sz="900" b="1" dirty="0">
                <a:latin typeface="Arial" pitchFamily="34" charset="0"/>
                <a:cs typeface="Arial" pitchFamily="34" charset="0"/>
              </a:rPr>
              <a:t>2016:</a:t>
            </a:r>
            <a:r>
              <a:rPr lang="de-DE" sz="900" dirty="0">
                <a:latin typeface="Arial" pitchFamily="34" charset="0"/>
                <a:cs typeface="Arial" pitchFamily="34" charset="0"/>
              </a:rPr>
              <a:t> KVARKEN REGION (FI/SE) &amp; </a:t>
            </a:r>
          </a:p>
          <a:p>
            <a:r>
              <a:rPr lang="it-IT" sz="900" i="1" dirty="0">
                <a:latin typeface="Arial" pitchFamily="34" charset="0"/>
                <a:cs typeface="Arial" pitchFamily="34" charset="0"/>
              </a:rPr>
              <a:t>Special Award: EGTC AQUITAINE-EUSKADI (FR/ES</a:t>
            </a:r>
            <a:r>
              <a:rPr lang="it-IT" sz="900" i="1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it-IT" sz="900" b="1" dirty="0" smtClean="0">
                <a:latin typeface="Arial" pitchFamily="34" charset="0"/>
                <a:cs typeface="Arial" pitchFamily="34" charset="0"/>
              </a:rPr>
              <a:t>2017</a:t>
            </a:r>
            <a:r>
              <a:rPr lang="it-IT" sz="900" dirty="0" smtClean="0">
                <a:latin typeface="Arial" pitchFamily="34" charset="0"/>
                <a:cs typeface="Arial" pitchFamily="34" charset="0"/>
              </a:rPr>
              <a:t>: INTERNATIONAL LAKE CONSTANCE REGION (AT/CH/DE/FL)</a:t>
            </a:r>
          </a:p>
          <a:p>
            <a:r>
              <a:rPr lang="it-IT" sz="900" b="1" dirty="0">
                <a:latin typeface="Arial" pitchFamily="34" charset="0"/>
                <a:cs typeface="Arial" pitchFamily="34" charset="0"/>
              </a:rPr>
              <a:t>2018:</a:t>
            </a:r>
            <a:r>
              <a:rPr lang="it-IT" sz="900" dirty="0">
                <a:latin typeface="Arial" pitchFamily="34" charset="0"/>
                <a:cs typeface="Arial" pitchFamily="34" charset="0"/>
              </a:rPr>
              <a:t> EVTZ EURODISTRICT PAMINA (F/D)</a:t>
            </a:r>
          </a:p>
          <a:p>
            <a:r>
              <a:rPr lang="it-IT" sz="900" b="1" dirty="0">
                <a:latin typeface="Arial" pitchFamily="34" charset="0"/>
                <a:cs typeface="Arial" pitchFamily="34" charset="0"/>
              </a:rPr>
              <a:t>2019:</a:t>
            </a:r>
            <a:r>
              <a:rPr lang="it-IT" sz="900" dirty="0">
                <a:latin typeface="Arial" pitchFamily="34" charset="0"/>
                <a:cs typeface="Arial" pitchFamily="34" charset="0"/>
              </a:rPr>
              <a:t> GALICIA – NORTE DE PORTUGAL (ES/P)</a:t>
            </a:r>
          </a:p>
          <a:p>
            <a:r>
              <a:rPr lang="it-IT" sz="900" dirty="0">
                <a:latin typeface="Arial" pitchFamily="34" charset="0"/>
                <a:cs typeface="Arial" pitchFamily="34" charset="0"/>
              </a:rPr>
              <a:t>Special Award: EGTC EUROREGION PYRENEES-MEDITERRANEAN (ES/F</a:t>
            </a:r>
            <a:r>
              <a:rPr lang="it-IT" sz="9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s-ES" sz="900" dirty="0" smtClean="0">
                <a:latin typeface="Arial" pitchFamily="34" charset="0"/>
                <a:cs typeface="Arial" pitchFamily="34" charset="0"/>
              </a:rPr>
              <a:t>       </a:t>
            </a:r>
          </a:p>
          <a:p>
            <a:endParaRPr lang="de-DE" sz="900" dirty="0" smtClean="0">
              <a:latin typeface="Arial" pitchFamily="34" charset="0"/>
              <a:cs typeface="Arial" pitchFamily="34" charset="0"/>
            </a:endParaRPr>
          </a:p>
          <a:p>
            <a:endParaRPr lang="de-DE" sz="900" dirty="0" smtClean="0">
              <a:latin typeface="Arial" pitchFamily="34" charset="0"/>
              <a:cs typeface="Arial" pitchFamily="34" charset="0"/>
            </a:endParaRPr>
          </a:p>
          <a:p>
            <a:endParaRPr lang="de-DE" sz="900" dirty="0">
              <a:latin typeface="Arial" pitchFamily="34" charset="0"/>
              <a:cs typeface="Arial" pitchFamily="34" charset="0"/>
            </a:endParaRPr>
          </a:p>
          <a:p>
            <a:r>
              <a:rPr lang="es-ES" sz="900" dirty="0">
                <a:latin typeface="Arial" pitchFamily="34" charset="0"/>
                <a:cs typeface="Arial" pitchFamily="34" charset="0"/>
              </a:rPr>
              <a:t> </a:t>
            </a:r>
            <a:endParaRPr lang="de-DE" sz="900" dirty="0">
              <a:latin typeface="Arial" pitchFamily="34" charset="0"/>
              <a:cs typeface="Arial" pitchFamily="34" charset="0"/>
            </a:endParaRPr>
          </a:p>
          <a:p>
            <a:endParaRPr lang="en-GB" sz="900" b="0" dirty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207</Words>
  <Application>Microsoft Office PowerPoint</Application>
  <PresentationFormat>A4-Papier (210x297 mm)</PresentationFormat>
  <Paragraphs>70</Paragraphs>
  <Slides>2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9" baseType="lpstr">
      <vt:lpstr>Adobe Heiti Std R</vt:lpstr>
      <vt:lpstr>Arial</vt:lpstr>
      <vt:lpstr>Calibri</vt:lpstr>
      <vt:lpstr>FreesiaUPC</vt:lpstr>
      <vt:lpstr>Freestyle Script</vt:lpstr>
      <vt:lpstr>Times New Roman</vt:lpstr>
      <vt:lpstr>Larissa-Design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Mario Rauch</dc:creator>
  <cp:lastModifiedBy>Simone Göcken</cp:lastModifiedBy>
  <cp:revision>231</cp:revision>
  <cp:lastPrinted>2018-05-09T09:15:43Z</cp:lastPrinted>
  <dcterms:created xsi:type="dcterms:W3CDTF">2011-12-09T08:28:42Z</dcterms:created>
  <dcterms:modified xsi:type="dcterms:W3CDTF">2020-06-18T09:09:18Z</dcterms:modified>
</cp:coreProperties>
</file>